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18288000" cy="10287000"/>
  <p:notesSz cx="6858000" cy="9144000"/>
  <p:embeddedFontLst>
    <p:embeddedFont>
      <p:font typeface="Calibri" panose="020F0502020204030204" pitchFamily="34" charset="0"/>
      <p:regular r:id="rId35"/>
      <p:bold r:id="rId36"/>
      <p:italic r:id="rId37"/>
      <p:boldItalic r:id="rId38"/>
    </p:embeddedFont>
    <p:embeddedFont>
      <p:font typeface="IBM Plex Sans Condensed Bold" panose="020B0604020202020204" charset="-94"/>
      <p:regular r:id="rId39"/>
    </p:embeddedFont>
    <p:embeddedFont>
      <p:font typeface="Source Sans Pro" panose="020B0503030403020204" pitchFamily="34"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738"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1.svg"/></Relationships>
</file>

<file path=ppt/slides/_rels/slide1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6.sv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svg"/></Relationships>
</file>

<file path=ppt/slides/_rels/slide16.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5.png"/><Relationship Id="rId7" Type="http://schemas.openxmlformats.org/officeDocument/2006/relationships/image" Target="../media/image32.jpe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31.jpeg"/><Relationship Id="rId5" Type="http://schemas.openxmlformats.org/officeDocument/2006/relationships/image" Target="../media/image30.jpeg"/><Relationship Id="rId10" Type="http://schemas.openxmlformats.org/officeDocument/2006/relationships/image" Target="../media/image35.jpeg"/><Relationship Id="rId4" Type="http://schemas.openxmlformats.org/officeDocument/2006/relationships/image" Target="../media/image6.svg"/><Relationship Id="rId9" Type="http://schemas.openxmlformats.org/officeDocument/2006/relationships/image" Target="../media/image34.jpeg"/></Relationships>
</file>

<file path=ppt/slides/_rels/slide17.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5.png"/><Relationship Id="rId7" Type="http://schemas.openxmlformats.org/officeDocument/2006/relationships/image" Target="../media/image38.jpe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6.svg"/><Relationship Id="rId9" Type="http://schemas.openxmlformats.org/officeDocument/2006/relationships/image" Target="../media/image40.jpe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6.sv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2.jpeg"/><Relationship Id="rId4" Type="http://schemas.openxmlformats.org/officeDocument/2006/relationships/image" Target="../media/image6.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3.jpeg"/><Relationship Id="rId4" Type="http://schemas.openxmlformats.org/officeDocument/2006/relationships/image" Target="../media/image6.sv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4.jpeg"/><Relationship Id="rId4" Type="http://schemas.openxmlformats.org/officeDocument/2006/relationships/image" Target="../media/image6.svg"/></Relationships>
</file>

<file path=ppt/slides/_rels/slide2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6.sv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6.jpeg"/><Relationship Id="rId4" Type="http://schemas.openxmlformats.org/officeDocument/2006/relationships/image" Target="../media/image6.sv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7.jpeg"/><Relationship Id="rId4" Type="http://schemas.openxmlformats.org/officeDocument/2006/relationships/image" Target="../media/image6.sv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6.sv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6.sv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6.sv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6.svg"/></Relationships>
</file>

<file path=ppt/slides/_rels/slide3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600"/>
          </a:blip>
          <a:srcRect l="12083" r="12083"/>
          <a:stretch>
            <a:fillRect/>
          </a:stretch>
        </p:blipFill>
        <p:spPr>
          <a:xfrm>
            <a:off x="3429238" y="0"/>
            <a:ext cx="14858762"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478013" y="-866678"/>
            <a:ext cx="15238176" cy="8079580"/>
          </a:xfrm>
          <a:prstGeom prst="rect">
            <a:avLst/>
          </a:prstGeom>
        </p:spPr>
      </p:pic>
      <p:pic>
        <p:nvPicPr>
          <p:cNvPr id="4" name="Picture 4"/>
          <p:cNvPicPr>
            <a:picLocks noChangeAspect="1"/>
          </p:cNvPicPr>
          <p:nvPr/>
        </p:nvPicPr>
        <p:blipFill>
          <a:blip r:embed="rId5"/>
          <a:srcRect/>
          <a:stretch>
            <a:fillRect/>
          </a:stretch>
        </p:blipFill>
        <p:spPr>
          <a:xfrm>
            <a:off x="3600099" y="0"/>
            <a:ext cx="4157925" cy="5821096"/>
          </a:xfrm>
          <a:prstGeom prst="rect">
            <a:avLst/>
          </a:prstGeom>
        </p:spPr>
      </p:pic>
      <p:pic>
        <p:nvPicPr>
          <p:cNvPr id="5" name="Picture 5"/>
          <p:cNvPicPr>
            <a:picLocks noChangeAspect="1"/>
          </p:cNvPicPr>
          <p:nvPr/>
        </p:nvPicPr>
        <p:blipFill>
          <a:blip r:embed="rId6">
            <a:alphaModFix amt="17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2657" y="-381405"/>
            <a:ext cx="20120727" cy="10668405"/>
          </a:xfrm>
          <a:prstGeom prst="rect">
            <a:avLst/>
          </a:prstGeom>
        </p:spPr>
      </p:pic>
      <p:pic>
        <p:nvPicPr>
          <p:cNvPr id="6" name="Picture 6"/>
          <p:cNvPicPr>
            <a:picLocks noChangeAspect="1"/>
          </p:cNvPicPr>
          <p:nvPr/>
        </p:nvPicPr>
        <p:blipFill>
          <a:blip r:embed="rId8"/>
          <a:srcRect l="37" t="1109" b="1109"/>
          <a:stretch>
            <a:fillRect/>
          </a:stretch>
        </p:blipFill>
        <p:spPr>
          <a:xfrm>
            <a:off x="0" y="-268359"/>
            <a:ext cx="7936931" cy="10861235"/>
          </a:xfrm>
          <a:prstGeom prst="rect">
            <a:avLst/>
          </a:prstGeom>
        </p:spPr>
      </p:pic>
      <p:sp>
        <p:nvSpPr>
          <p:cNvPr id="7" name="TextBox 7"/>
          <p:cNvSpPr txBox="1"/>
          <p:nvPr/>
        </p:nvSpPr>
        <p:spPr>
          <a:xfrm>
            <a:off x="8927596" y="2796248"/>
            <a:ext cx="7092641" cy="1028700"/>
          </a:xfrm>
          <a:prstGeom prst="rect">
            <a:avLst/>
          </a:prstGeom>
        </p:spPr>
        <p:txBody>
          <a:bodyPr lIns="0" tIns="0" rIns="0" bIns="0" rtlCol="0" anchor="t">
            <a:spAutoFit/>
          </a:bodyPr>
          <a:lstStyle/>
          <a:p>
            <a:pPr algn="l">
              <a:lnSpc>
                <a:spcPts val="8400"/>
              </a:lnSpc>
            </a:pPr>
            <a:r>
              <a:rPr lang="en-US" sz="6000" spc="36">
                <a:solidFill>
                  <a:srgbClr val="000000"/>
                </a:solidFill>
                <a:latin typeface="IBM Plex Sans Condensed Bold"/>
              </a:rPr>
              <a:t>Elbise Üretim Süreci</a:t>
            </a:r>
          </a:p>
        </p:txBody>
      </p:sp>
      <p:sp>
        <p:nvSpPr>
          <p:cNvPr id="8" name="TextBox 8"/>
          <p:cNvSpPr txBox="1"/>
          <p:nvPr/>
        </p:nvSpPr>
        <p:spPr>
          <a:xfrm>
            <a:off x="8927596" y="3755758"/>
            <a:ext cx="7327892" cy="3660233"/>
          </a:xfrm>
          <a:prstGeom prst="rect">
            <a:avLst/>
          </a:prstGeom>
        </p:spPr>
        <p:txBody>
          <a:bodyPr lIns="0" tIns="0" rIns="0" bIns="0" rtlCol="0" anchor="t">
            <a:spAutoFit/>
          </a:bodyPr>
          <a:lstStyle/>
          <a:p>
            <a:pPr algn="just">
              <a:lnSpc>
                <a:spcPts val="9999"/>
              </a:lnSpc>
            </a:pPr>
            <a:r>
              <a:rPr lang="en-US" sz="3999" dirty="0">
                <a:solidFill>
                  <a:srgbClr val="272525"/>
                </a:solidFill>
                <a:latin typeface="Source Sans Pro"/>
              </a:rPr>
              <a:t>Berna</a:t>
            </a:r>
            <a:r>
              <a:rPr lang="tr-TR" sz="3999" dirty="0">
                <a:solidFill>
                  <a:srgbClr val="272525"/>
                </a:solidFill>
                <a:latin typeface="Source Sans Pro"/>
              </a:rPr>
              <a:t> </a:t>
            </a:r>
            <a:r>
              <a:rPr lang="en-US" sz="3999" dirty="0">
                <a:solidFill>
                  <a:srgbClr val="272525"/>
                </a:solidFill>
                <a:latin typeface="Source Sans Pro"/>
              </a:rPr>
              <a:t>Uysal</a:t>
            </a:r>
            <a:endParaRPr lang="tr-TR" sz="3999" dirty="0">
              <a:solidFill>
                <a:srgbClr val="272525"/>
              </a:solidFill>
              <a:latin typeface="Source Sans Pro"/>
            </a:endParaRPr>
          </a:p>
          <a:p>
            <a:pPr algn="just">
              <a:lnSpc>
                <a:spcPts val="9999"/>
              </a:lnSpc>
            </a:pPr>
            <a:r>
              <a:rPr lang="en-US" sz="3999" dirty="0" err="1">
                <a:solidFill>
                  <a:srgbClr val="272525"/>
                </a:solidFill>
                <a:latin typeface="Source Sans Pro"/>
              </a:rPr>
              <a:t>Zeliha</a:t>
            </a:r>
            <a:r>
              <a:rPr lang="en-US" sz="3999" dirty="0">
                <a:solidFill>
                  <a:srgbClr val="272525"/>
                </a:solidFill>
                <a:latin typeface="Source Sans Pro"/>
              </a:rPr>
              <a:t> </a:t>
            </a:r>
            <a:r>
              <a:rPr lang="en-US" sz="3999" dirty="0" err="1">
                <a:solidFill>
                  <a:srgbClr val="272525"/>
                </a:solidFill>
                <a:latin typeface="Source Sans Pro"/>
              </a:rPr>
              <a:t>Sezgin</a:t>
            </a:r>
            <a:r>
              <a:rPr lang="en-US" sz="3999" dirty="0">
                <a:solidFill>
                  <a:srgbClr val="272525"/>
                </a:solidFill>
                <a:latin typeface="Source Sans Pro"/>
              </a:rPr>
              <a:t> </a:t>
            </a:r>
            <a:endParaRPr lang="tr-TR" sz="3999" dirty="0">
              <a:solidFill>
                <a:srgbClr val="272525"/>
              </a:solidFill>
              <a:latin typeface="Source Sans Pro"/>
            </a:endParaRPr>
          </a:p>
          <a:p>
            <a:pPr algn="just">
              <a:lnSpc>
                <a:spcPts val="9999"/>
              </a:lnSpc>
            </a:pPr>
            <a:r>
              <a:rPr lang="en-US" sz="3999" dirty="0">
                <a:solidFill>
                  <a:srgbClr val="272525"/>
                </a:solidFill>
                <a:latin typeface="Source Sans Pro"/>
              </a:rPr>
              <a:t> </a:t>
            </a:r>
            <a:r>
              <a:rPr lang="en-US" sz="3999" dirty="0" err="1">
                <a:solidFill>
                  <a:srgbClr val="272525"/>
                </a:solidFill>
                <a:latin typeface="Source Sans Pro"/>
              </a:rPr>
              <a:t>Sude</a:t>
            </a:r>
            <a:r>
              <a:rPr lang="en-US" sz="3999" dirty="0">
                <a:solidFill>
                  <a:srgbClr val="272525"/>
                </a:solidFill>
                <a:latin typeface="Source Sans Pro"/>
              </a:rPr>
              <a:t> </a:t>
            </a:r>
            <a:r>
              <a:rPr lang="en-US" sz="3999" dirty="0" err="1">
                <a:solidFill>
                  <a:srgbClr val="272525"/>
                </a:solidFill>
                <a:latin typeface="Source Sans Pro"/>
              </a:rPr>
              <a:t>Tozmaz</a:t>
            </a:r>
            <a:endParaRPr lang="en-US" sz="3999" dirty="0">
              <a:solidFill>
                <a:srgbClr val="272525"/>
              </a:solidFill>
              <a:latin typeface="Source Sans Pr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600"/>
          </a:blip>
          <a:srcRect r="9356" b="2881"/>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5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73366" y="-946818"/>
            <a:ext cx="22233893" cy="11788847"/>
          </a:xfrm>
          <a:prstGeom prst="rect">
            <a:avLst/>
          </a:prstGeom>
        </p:spPr>
      </p:pic>
      <p:sp>
        <p:nvSpPr>
          <p:cNvPr id="4" name="TextBox 4"/>
          <p:cNvSpPr txBox="1"/>
          <p:nvPr/>
        </p:nvSpPr>
        <p:spPr>
          <a:xfrm>
            <a:off x="1773214" y="1163227"/>
            <a:ext cx="4196904" cy="1028700"/>
          </a:xfrm>
          <a:prstGeom prst="rect">
            <a:avLst/>
          </a:prstGeom>
        </p:spPr>
        <p:txBody>
          <a:bodyPr lIns="0" tIns="0" rIns="0" bIns="0" rtlCol="0" anchor="t">
            <a:spAutoFit/>
          </a:bodyPr>
          <a:lstStyle/>
          <a:p>
            <a:pPr algn="l">
              <a:lnSpc>
                <a:spcPts val="8400"/>
              </a:lnSpc>
            </a:pPr>
            <a:r>
              <a:rPr lang="en-US" sz="6000">
                <a:solidFill>
                  <a:srgbClr val="000000"/>
                </a:solidFill>
                <a:latin typeface="IBM Plex Sans Condensed Bold"/>
              </a:rPr>
              <a:t>Sınırlar</a:t>
            </a:r>
          </a:p>
        </p:txBody>
      </p:sp>
      <p:sp>
        <p:nvSpPr>
          <p:cNvPr id="5" name="TextBox 5"/>
          <p:cNvSpPr txBox="1"/>
          <p:nvPr/>
        </p:nvSpPr>
        <p:spPr>
          <a:xfrm>
            <a:off x="1773214" y="3296980"/>
            <a:ext cx="150785" cy="514350"/>
          </a:xfrm>
          <a:prstGeom prst="rect">
            <a:avLst/>
          </a:prstGeom>
        </p:spPr>
        <p:txBody>
          <a:bodyPr lIns="0" tIns="0" rIns="0" bIns="0" rtlCol="0" anchor="t">
            <a:spAutoFit/>
          </a:bodyPr>
          <a:lstStyle/>
          <a:p>
            <a:pPr algn="l">
              <a:lnSpc>
                <a:spcPts val="4200"/>
              </a:lnSpc>
            </a:pPr>
            <a:r>
              <a:rPr lang="en-US" sz="3000">
                <a:solidFill>
                  <a:srgbClr val="272525"/>
                </a:solidFill>
                <a:latin typeface="IBM Plex Sans Condensed Bold"/>
              </a:rPr>
              <a:t>1</a:t>
            </a:r>
          </a:p>
        </p:txBody>
      </p:sp>
      <p:sp>
        <p:nvSpPr>
          <p:cNvPr id="6" name="TextBox 6"/>
          <p:cNvSpPr txBox="1"/>
          <p:nvPr/>
        </p:nvSpPr>
        <p:spPr>
          <a:xfrm>
            <a:off x="1773214" y="6156838"/>
            <a:ext cx="150785" cy="514350"/>
          </a:xfrm>
          <a:prstGeom prst="rect">
            <a:avLst/>
          </a:prstGeom>
        </p:spPr>
        <p:txBody>
          <a:bodyPr lIns="0" tIns="0" rIns="0" bIns="0" rtlCol="0" anchor="t">
            <a:spAutoFit/>
          </a:bodyPr>
          <a:lstStyle/>
          <a:p>
            <a:pPr algn="l">
              <a:lnSpc>
                <a:spcPts val="4200"/>
              </a:lnSpc>
            </a:pPr>
            <a:r>
              <a:rPr lang="en-US" sz="3000">
                <a:solidFill>
                  <a:srgbClr val="272525"/>
                </a:solidFill>
                <a:latin typeface="IBM Plex Sans Condensed Bold"/>
              </a:rPr>
              <a:t>4</a:t>
            </a:r>
          </a:p>
        </p:txBody>
      </p:sp>
      <p:sp>
        <p:nvSpPr>
          <p:cNvPr id="7" name="TextBox 7"/>
          <p:cNvSpPr txBox="1"/>
          <p:nvPr/>
        </p:nvSpPr>
        <p:spPr>
          <a:xfrm>
            <a:off x="7418657" y="3296980"/>
            <a:ext cx="150785" cy="514350"/>
          </a:xfrm>
          <a:prstGeom prst="rect">
            <a:avLst/>
          </a:prstGeom>
        </p:spPr>
        <p:txBody>
          <a:bodyPr lIns="0" tIns="0" rIns="0" bIns="0" rtlCol="0" anchor="t">
            <a:spAutoFit/>
          </a:bodyPr>
          <a:lstStyle/>
          <a:p>
            <a:pPr algn="l">
              <a:lnSpc>
                <a:spcPts val="4200"/>
              </a:lnSpc>
            </a:pPr>
            <a:r>
              <a:rPr lang="en-US" sz="3000">
                <a:solidFill>
                  <a:srgbClr val="272525"/>
                </a:solidFill>
                <a:latin typeface="IBM Plex Sans Condensed Bold"/>
              </a:rPr>
              <a:t>2</a:t>
            </a:r>
          </a:p>
        </p:txBody>
      </p:sp>
      <p:sp>
        <p:nvSpPr>
          <p:cNvPr id="8" name="TextBox 8"/>
          <p:cNvSpPr txBox="1"/>
          <p:nvPr/>
        </p:nvSpPr>
        <p:spPr>
          <a:xfrm>
            <a:off x="10285305" y="6156838"/>
            <a:ext cx="150785" cy="514350"/>
          </a:xfrm>
          <a:prstGeom prst="rect">
            <a:avLst/>
          </a:prstGeom>
        </p:spPr>
        <p:txBody>
          <a:bodyPr lIns="0" tIns="0" rIns="0" bIns="0" rtlCol="0" anchor="t">
            <a:spAutoFit/>
          </a:bodyPr>
          <a:lstStyle/>
          <a:p>
            <a:pPr algn="l">
              <a:lnSpc>
                <a:spcPts val="4200"/>
              </a:lnSpc>
            </a:pPr>
            <a:r>
              <a:rPr lang="en-US" sz="3000">
                <a:solidFill>
                  <a:srgbClr val="272525"/>
                </a:solidFill>
                <a:latin typeface="IBM Plex Sans Condensed Bold"/>
              </a:rPr>
              <a:t>5</a:t>
            </a:r>
          </a:p>
        </p:txBody>
      </p:sp>
      <p:sp>
        <p:nvSpPr>
          <p:cNvPr id="9" name="TextBox 9"/>
          <p:cNvSpPr txBox="1"/>
          <p:nvPr/>
        </p:nvSpPr>
        <p:spPr>
          <a:xfrm>
            <a:off x="13116336" y="3296980"/>
            <a:ext cx="150785" cy="514350"/>
          </a:xfrm>
          <a:prstGeom prst="rect">
            <a:avLst/>
          </a:prstGeom>
        </p:spPr>
        <p:txBody>
          <a:bodyPr lIns="0" tIns="0" rIns="0" bIns="0" rtlCol="0" anchor="t">
            <a:spAutoFit/>
          </a:bodyPr>
          <a:lstStyle/>
          <a:p>
            <a:pPr algn="l">
              <a:lnSpc>
                <a:spcPts val="4200"/>
              </a:lnSpc>
            </a:pPr>
            <a:r>
              <a:rPr lang="en-US" sz="3000">
                <a:solidFill>
                  <a:srgbClr val="272525"/>
                </a:solidFill>
                <a:latin typeface="IBM Plex Sans Condensed Bold"/>
              </a:rPr>
              <a:t>3</a:t>
            </a:r>
          </a:p>
        </p:txBody>
      </p:sp>
      <p:sp>
        <p:nvSpPr>
          <p:cNvPr id="10" name="TextBox 10"/>
          <p:cNvSpPr txBox="1"/>
          <p:nvPr/>
        </p:nvSpPr>
        <p:spPr>
          <a:xfrm>
            <a:off x="2481284" y="2983932"/>
            <a:ext cx="4283987" cy="2639949"/>
          </a:xfrm>
          <a:prstGeom prst="rect">
            <a:avLst/>
          </a:prstGeom>
        </p:spPr>
        <p:txBody>
          <a:bodyPr lIns="0" tIns="0" rIns="0" bIns="0" rtlCol="0" anchor="t">
            <a:spAutoFit/>
          </a:bodyPr>
          <a:lstStyle/>
          <a:p>
            <a:pPr algn="just">
              <a:lnSpc>
                <a:spcPts val="5388"/>
              </a:lnSpc>
            </a:pPr>
            <a:r>
              <a:rPr lang="en-US" sz="3000">
                <a:solidFill>
                  <a:srgbClr val="272525"/>
                </a:solidFill>
                <a:latin typeface="Source Sans Pro"/>
              </a:rPr>
              <a:t>Üretici,üretim kapasitesinin izin verdiği olanakta belirli bir sayıda ürün üretebilir.</a:t>
            </a:r>
          </a:p>
        </p:txBody>
      </p:sp>
      <p:sp>
        <p:nvSpPr>
          <p:cNvPr id="11" name="TextBox 11"/>
          <p:cNvSpPr txBox="1"/>
          <p:nvPr/>
        </p:nvSpPr>
        <p:spPr>
          <a:xfrm>
            <a:off x="2481284" y="5880783"/>
            <a:ext cx="5328125" cy="2017014"/>
          </a:xfrm>
          <a:prstGeom prst="rect">
            <a:avLst/>
          </a:prstGeom>
        </p:spPr>
        <p:txBody>
          <a:bodyPr lIns="0" tIns="0" rIns="0" bIns="0" rtlCol="0" anchor="t">
            <a:spAutoFit/>
          </a:bodyPr>
          <a:lstStyle/>
          <a:p>
            <a:pPr algn="just">
              <a:lnSpc>
                <a:spcPts val="5493"/>
              </a:lnSpc>
            </a:pPr>
            <a:r>
              <a:rPr lang="en-US" sz="3000">
                <a:solidFill>
                  <a:srgbClr val="272525"/>
                </a:solidFill>
                <a:latin typeface="Source Sans Pro"/>
              </a:rPr>
              <a:t>Bazı tasarımlar, üretim süreci açısından zorlu olabilir ve belirli sınırlamalar getirebilir.</a:t>
            </a:r>
          </a:p>
        </p:txBody>
      </p:sp>
      <p:sp>
        <p:nvSpPr>
          <p:cNvPr id="12" name="TextBox 12"/>
          <p:cNvSpPr txBox="1"/>
          <p:nvPr/>
        </p:nvSpPr>
        <p:spPr>
          <a:xfrm>
            <a:off x="8411025" y="2983932"/>
            <a:ext cx="3748558" cy="1963674"/>
          </a:xfrm>
          <a:prstGeom prst="rect">
            <a:avLst/>
          </a:prstGeom>
        </p:spPr>
        <p:txBody>
          <a:bodyPr lIns="0" tIns="0" rIns="0" bIns="0" rtlCol="0" anchor="t">
            <a:spAutoFit/>
          </a:bodyPr>
          <a:lstStyle/>
          <a:p>
            <a:pPr algn="l">
              <a:lnSpc>
                <a:spcPts val="5388"/>
              </a:lnSpc>
            </a:pPr>
            <a:r>
              <a:rPr lang="en-US" sz="3000">
                <a:solidFill>
                  <a:srgbClr val="272525"/>
                </a:solidFill>
                <a:latin typeface="Source Sans Pro"/>
              </a:rPr>
              <a:t>Maliyetler, bütçeye ve belirli bir fiyat aralığına göre belirlenir.</a:t>
            </a:r>
          </a:p>
        </p:txBody>
      </p:sp>
      <p:sp>
        <p:nvSpPr>
          <p:cNvPr id="13" name="TextBox 13"/>
          <p:cNvSpPr txBox="1"/>
          <p:nvPr/>
        </p:nvSpPr>
        <p:spPr>
          <a:xfrm>
            <a:off x="13829096" y="2983932"/>
            <a:ext cx="4638295" cy="1963674"/>
          </a:xfrm>
          <a:prstGeom prst="rect">
            <a:avLst/>
          </a:prstGeom>
        </p:spPr>
        <p:txBody>
          <a:bodyPr lIns="0" tIns="0" rIns="0" bIns="0" rtlCol="0" anchor="t">
            <a:spAutoFit/>
          </a:bodyPr>
          <a:lstStyle/>
          <a:p>
            <a:pPr algn="l">
              <a:lnSpc>
                <a:spcPts val="5388"/>
              </a:lnSpc>
            </a:pPr>
            <a:r>
              <a:rPr lang="en-US" sz="3000">
                <a:solidFill>
                  <a:srgbClr val="272525"/>
                </a:solidFill>
                <a:latin typeface="Source Sans Pro"/>
              </a:rPr>
              <a:t>Süreç, planlanan zaman dilimi içinde tamamlanmalıdır.</a:t>
            </a:r>
          </a:p>
        </p:txBody>
      </p:sp>
      <p:sp>
        <p:nvSpPr>
          <p:cNvPr id="14" name="TextBox 14"/>
          <p:cNvSpPr txBox="1"/>
          <p:nvPr/>
        </p:nvSpPr>
        <p:spPr>
          <a:xfrm>
            <a:off x="10998064" y="5890308"/>
            <a:ext cx="5663235" cy="2639949"/>
          </a:xfrm>
          <a:prstGeom prst="rect">
            <a:avLst/>
          </a:prstGeom>
        </p:spPr>
        <p:txBody>
          <a:bodyPr lIns="0" tIns="0" rIns="0" bIns="0" rtlCol="0" anchor="t">
            <a:spAutoFit/>
          </a:bodyPr>
          <a:lstStyle/>
          <a:p>
            <a:pPr algn="l">
              <a:lnSpc>
                <a:spcPts val="5388"/>
              </a:lnSpc>
            </a:pPr>
            <a:r>
              <a:rPr lang="en-US" sz="3000">
                <a:solidFill>
                  <a:srgbClr val="272525"/>
                </a:solidFill>
                <a:latin typeface="Source Sans Pro"/>
              </a:rPr>
              <a:t>Müşterilerin talepleri ve ihtiyaçları, üreticinin üretim sürecinde belirli değişiklikler yapmasına sebep olabilir.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432" r="8181" b="1728"/>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58406" y="-245059"/>
            <a:ext cx="19741171" cy="10629859"/>
          </a:xfrm>
          <a:prstGeom prst="rect">
            <a:avLst/>
          </a:prstGeom>
        </p:spPr>
      </p:pic>
      <p:sp>
        <p:nvSpPr>
          <p:cNvPr id="4" name="TextBox 4"/>
          <p:cNvSpPr txBox="1"/>
          <p:nvPr/>
        </p:nvSpPr>
        <p:spPr>
          <a:xfrm>
            <a:off x="2277606" y="457200"/>
            <a:ext cx="4637842" cy="1028700"/>
          </a:xfrm>
          <a:prstGeom prst="rect">
            <a:avLst/>
          </a:prstGeom>
        </p:spPr>
        <p:txBody>
          <a:bodyPr lIns="0" tIns="0" rIns="0" bIns="0" rtlCol="0" anchor="t">
            <a:spAutoFit/>
          </a:bodyPr>
          <a:lstStyle/>
          <a:p>
            <a:pPr algn="l">
              <a:lnSpc>
                <a:spcPts val="8400"/>
              </a:lnSpc>
            </a:pPr>
            <a:r>
              <a:rPr lang="en-US" sz="6000" spc="36">
                <a:solidFill>
                  <a:srgbClr val="000000"/>
                </a:solidFill>
                <a:latin typeface="IBM Plex Sans Condensed Bold"/>
              </a:rPr>
              <a:t>Hedefler</a:t>
            </a:r>
          </a:p>
        </p:txBody>
      </p:sp>
      <p:sp>
        <p:nvSpPr>
          <p:cNvPr id="5" name="TextBox 5"/>
          <p:cNvSpPr txBox="1"/>
          <p:nvPr/>
        </p:nvSpPr>
        <p:spPr>
          <a:xfrm>
            <a:off x="2277606" y="2298223"/>
            <a:ext cx="4958016" cy="481330"/>
          </a:xfrm>
          <a:prstGeom prst="rect">
            <a:avLst/>
          </a:prstGeom>
        </p:spPr>
        <p:txBody>
          <a:bodyPr lIns="0" tIns="0" rIns="0" bIns="0" rtlCol="0" anchor="t">
            <a:spAutoFit/>
          </a:bodyPr>
          <a:lstStyle/>
          <a:p>
            <a:pPr algn="l">
              <a:lnSpc>
                <a:spcPts val="3919"/>
              </a:lnSpc>
            </a:pPr>
            <a:r>
              <a:rPr lang="en-US" sz="2799">
                <a:solidFill>
                  <a:srgbClr val="272525"/>
                </a:solidFill>
                <a:latin typeface="Source Sans Pro"/>
              </a:rPr>
              <a:t>Kaliteli ürünlerin üretilmesi</a:t>
            </a:r>
          </a:p>
        </p:txBody>
      </p:sp>
      <p:sp>
        <p:nvSpPr>
          <p:cNvPr id="6" name="TextBox 6"/>
          <p:cNvSpPr txBox="1"/>
          <p:nvPr/>
        </p:nvSpPr>
        <p:spPr>
          <a:xfrm>
            <a:off x="2277606" y="8567818"/>
            <a:ext cx="7739022" cy="481330"/>
          </a:xfrm>
          <a:prstGeom prst="rect">
            <a:avLst/>
          </a:prstGeom>
        </p:spPr>
        <p:txBody>
          <a:bodyPr lIns="0" tIns="0" rIns="0" bIns="0" rtlCol="0" anchor="t">
            <a:spAutoFit/>
          </a:bodyPr>
          <a:lstStyle/>
          <a:p>
            <a:pPr algn="l">
              <a:lnSpc>
                <a:spcPts val="3919"/>
              </a:lnSpc>
            </a:pPr>
            <a:r>
              <a:rPr lang="en-US" sz="2799">
                <a:solidFill>
                  <a:srgbClr val="272525"/>
                </a:solidFill>
                <a:latin typeface="Source Sans Pro"/>
              </a:rPr>
              <a:t>Katma değer oluşturacak çıktıların elde edilmesi</a:t>
            </a:r>
          </a:p>
        </p:txBody>
      </p:sp>
      <p:sp>
        <p:nvSpPr>
          <p:cNvPr id="7" name="TextBox 7"/>
          <p:cNvSpPr txBox="1"/>
          <p:nvPr/>
        </p:nvSpPr>
        <p:spPr>
          <a:xfrm>
            <a:off x="2277606" y="4150893"/>
            <a:ext cx="6197532" cy="1832813"/>
          </a:xfrm>
          <a:prstGeom prst="rect">
            <a:avLst/>
          </a:prstGeom>
        </p:spPr>
        <p:txBody>
          <a:bodyPr lIns="0" tIns="0" rIns="0" bIns="0" rtlCol="0" anchor="t">
            <a:spAutoFit/>
          </a:bodyPr>
          <a:lstStyle/>
          <a:p>
            <a:pPr algn="just">
              <a:lnSpc>
                <a:spcPts val="4978"/>
              </a:lnSpc>
            </a:pPr>
            <a:r>
              <a:rPr lang="en-US" sz="2799">
                <a:solidFill>
                  <a:srgbClr val="272525"/>
                </a:solidFill>
                <a:latin typeface="Source Sans Pro"/>
              </a:rPr>
              <a:t>Mümkün olduğunca robotlardan yararlanılması ve insan gücüne olan ihtiyacın azaltılması</a:t>
            </a:r>
          </a:p>
        </p:txBody>
      </p:sp>
      <p:sp>
        <p:nvSpPr>
          <p:cNvPr id="8" name="TextBox 8"/>
          <p:cNvSpPr txBox="1"/>
          <p:nvPr/>
        </p:nvSpPr>
        <p:spPr>
          <a:xfrm>
            <a:off x="2277606" y="6506405"/>
            <a:ext cx="5924163" cy="1204163"/>
          </a:xfrm>
          <a:prstGeom prst="rect">
            <a:avLst/>
          </a:prstGeom>
        </p:spPr>
        <p:txBody>
          <a:bodyPr lIns="0" tIns="0" rIns="0" bIns="0" rtlCol="0" anchor="t">
            <a:spAutoFit/>
          </a:bodyPr>
          <a:lstStyle/>
          <a:p>
            <a:pPr algn="just">
              <a:lnSpc>
                <a:spcPts val="4978"/>
              </a:lnSpc>
            </a:pPr>
            <a:r>
              <a:rPr lang="en-US" sz="2799">
                <a:solidFill>
                  <a:srgbClr val="272525"/>
                </a:solidFill>
                <a:latin typeface="Source Sans Pro"/>
              </a:rPr>
              <a:t>Sürekli inovasyon yaparak müşterilerin taleplerine yanıt verilmesi</a:t>
            </a:r>
          </a:p>
        </p:txBody>
      </p:sp>
      <p:sp>
        <p:nvSpPr>
          <p:cNvPr id="9" name="TextBox 9"/>
          <p:cNvSpPr txBox="1"/>
          <p:nvPr/>
        </p:nvSpPr>
        <p:spPr>
          <a:xfrm>
            <a:off x="9584934" y="2101272"/>
            <a:ext cx="6209451" cy="1204163"/>
          </a:xfrm>
          <a:prstGeom prst="rect">
            <a:avLst/>
          </a:prstGeom>
        </p:spPr>
        <p:txBody>
          <a:bodyPr lIns="0" tIns="0" rIns="0" bIns="0" rtlCol="0" anchor="t">
            <a:spAutoFit/>
          </a:bodyPr>
          <a:lstStyle/>
          <a:p>
            <a:pPr algn="just">
              <a:lnSpc>
                <a:spcPts val="4978"/>
              </a:lnSpc>
            </a:pPr>
            <a:r>
              <a:rPr lang="en-US" sz="2799">
                <a:solidFill>
                  <a:srgbClr val="272525"/>
                </a:solidFill>
                <a:latin typeface="Source Sans Pro"/>
              </a:rPr>
              <a:t>Maliyetlerin düşürülmesi ve işletme karlılığının artırılması</a:t>
            </a:r>
          </a:p>
        </p:txBody>
      </p:sp>
      <p:sp>
        <p:nvSpPr>
          <p:cNvPr id="10" name="TextBox 10"/>
          <p:cNvSpPr txBox="1"/>
          <p:nvPr/>
        </p:nvSpPr>
        <p:spPr>
          <a:xfrm>
            <a:off x="9584934" y="4059675"/>
            <a:ext cx="7293880" cy="1858467"/>
          </a:xfrm>
          <a:prstGeom prst="rect">
            <a:avLst/>
          </a:prstGeom>
        </p:spPr>
        <p:txBody>
          <a:bodyPr lIns="0" tIns="0" rIns="0" bIns="0" rtlCol="0" anchor="t">
            <a:spAutoFit/>
          </a:bodyPr>
          <a:lstStyle/>
          <a:p>
            <a:pPr algn="l">
              <a:lnSpc>
                <a:spcPts val="5076"/>
              </a:lnSpc>
            </a:pPr>
            <a:r>
              <a:rPr lang="en-US" sz="2799">
                <a:solidFill>
                  <a:srgbClr val="272525"/>
                </a:solidFill>
                <a:latin typeface="Source Sans Pro"/>
              </a:rPr>
              <a:t>Tedarikçilerden gelen teslimatların zamanında yapılması için belirlenen süre zarfında lojistik faaliyetlerinin gerçekleştirilmesi</a:t>
            </a:r>
          </a:p>
        </p:txBody>
      </p:sp>
      <p:pic>
        <p:nvPicPr>
          <p:cNvPr id="11" name="Picture 11"/>
          <p:cNvPicPr>
            <a:picLocks noChangeAspect="1"/>
          </p:cNvPicPr>
          <p:nvPr/>
        </p:nvPicPr>
        <p:blipFill>
          <a:blip r:embed="rId5">
            <a:alphaModFix amt="18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l="700" t="700"/>
          <a:stretch>
            <a:fillRect/>
          </a:stretch>
        </p:blipFill>
        <p:spPr>
          <a:xfrm>
            <a:off x="0" y="0"/>
            <a:ext cx="19517575" cy="10348602"/>
          </a:xfrm>
          <a:prstGeom prst="rect">
            <a:avLst/>
          </a:prstGeom>
        </p:spPr>
      </p:pic>
      <p:sp>
        <p:nvSpPr>
          <p:cNvPr id="12" name="TextBox 12"/>
          <p:cNvSpPr txBox="1"/>
          <p:nvPr/>
        </p:nvSpPr>
        <p:spPr>
          <a:xfrm>
            <a:off x="9584934" y="6506405"/>
            <a:ext cx="6819005" cy="1204163"/>
          </a:xfrm>
          <a:prstGeom prst="rect">
            <a:avLst/>
          </a:prstGeom>
        </p:spPr>
        <p:txBody>
          <a:bodyPr lIns="0" tIns="0" rIns="0" bIns="0" rtlCol="0" anchor="t">
            <a:spAutoFit/>
          </a:bodyPr>
          <a:lstStyle/>
          <a:p>
            <a:pPr algn="just">
              <a:lnSpc>
                <a:spcPts val="4978"/>
              </a:lnSpc>
            </a:pPr>
            <a:r>
              <a:rPr lang="en-US" sz="2799">
                <a:solidFill>
                  <a:srgbClr val="272525"/>
                </a:solidFill>
                <a:latin typeface="Source Sans Pro"/>
              </a:rPr>
              <a:t>Kullanılan malzemelerin ve üretilecek ürünlerin sürdürülebilir ve çevre dostu olması</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538497" y="-61602"/>
            <a:ext cx="11210996" cy="10407130"/>
          </a:xfrm>
          <a:prstGeom prst="rect">
            <a:avLst/>
          </a:prstGeom>
        </p:spPr>
      </p:pic>
      <p:pic>
        <p:nvPicPr>
          <p:cNvPr id="3" name="Picture 3"/>
          <p:cNvPicPr>
            <a:picLocks noChangeAspect="1"/>
          </p:cNvPicPr>
          <p:nvPr/>
        </p:nvPicPr>
        <p:blipFill>
          <a:blip r:embed="rId4"/>
          <a:srcRect/>
          <a:stretch>
            <a:fillRect/>
          </a:stretch>
        </p:blipFill>
        <p:spPr>
          <a:xfrm>
            <a:off x="3600099" y="0"/>
            <a:ext cx="11087801" cy="10283936"/>
          </a:xfrm>
          <a:prstGeom prst="rect">
            <a:avLst/>
          </a:prstGeom>
        </p:spPr>
      </p:pic>
      <p:pic>
        <p:nvPicPr>
          <p:cNvPr id="4" name="Picture 4"/>
          <p:cNvPicPr>
            <a:picLocks noChangeAspect="1"/>
          </p:cNvPicPr>
          <p:nvPr/>
        </p:nvPicPr>
        <p:blipFill>
          <a:blip r:embed="rId4">
            <a:alphaModFix amt="99600"/>
          </a:blip>
          <a:srcRect t="21105" b="21105"/>
          <a:stretch>
            <a:fillRect/>
          </a:stretch>
        </p:blipFill>
        <p:spPr>
          <a:xfrm>
            <a:off x="-898678" y="0"/>
            <a:ext cx="19186678" cy="10283936"/>
          </a:xfrm>
          <a:prstGeom prst="rect">
            <a:avLst/>
          </a:prstGeom>
        </p:spPr>
      </p:pic>
      <p:pic>
        <p:nvPicPr>
          <p:cNvPr id="5" name="Picture 5"/>
          <p:cNvPicPr>
            <a:picLocks noChangeAspect="1"/>
          </p:cNvPicPr>
          <p:nvPr/>
        </p:nvPicPr>
        <p:blipFill>
          <a:blip r:embed="rId5">
            <a:alphaModFix amt="5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27426" y="-608386"/>
            <a:ext cx="23467329" cy="21784643"/>
          </a:xfrm>
          <a:prstGeom prst="rect">
            <a:avLst/>
          </a:prstGeom>
        </p:spPr>
      </p:pic>
      <p:sp>
        <p:nvSpPr>
          <p:cNvPr id="6" name="TextBox 6"/>
          <p:cNvSpPr txBox="1"/>
          <p:nvPr/>
        </p:nvSpPr>
        <p:spPr>
          <a:xfrm>
            <a:off x="1465651" y="314325"/>
            <a:ext cx="10827768" cy="1171575"/>
          </a:xfrm>
          <a:prstGeom prst="rect">
            <a:avLst/>
          </a:prstGeom>
        </p:spPr>
        <p:txBody>
          <a:bodyPr lIns="0" tIns="0" rIns="0" bIns="0" rtlCol="0" anchor="t">
            <a:spAutoFit/>
          </a:bodyPr>
          <a:lstStyle/>
          <a:p>
            <a:pPr algn="l">
              <a:lnSpc>
                <a:spcPts val="9900"/>
              </a:lnSpc>
            </a:pPr>
            <a:r>
              <a:rPr lang="en-US" sz="6000" spc="-390">
                <a:solidFill>
                  <a:srgbClr val="000000"/>
                </a:solidFill>
                <a:latin typeface="IBM Plex Sans Condensed Bold"/>
              </a:rPr>
              <a:t>Paydaşlar Arasındaki Etkileşim</a:t>
            </a:r>
          </a:p>
        </p:txBody>
      </p:sp>
      <p:sp>
        <p:nvSpPr>
          <p:cNvPr id="7" name="TextBox 7"/>
          <p:cNvSpPr txBox="1"/>
          <p:nvPr/>
        </p:nvSpPr>
        <p:spPr>
          <a:xfrm>
            <a:off x="1614511" y="2349412"/>
            <a:ext cx="150785" cy="581025"/>
          </a:xfrm>
          <a:prstGeom prst="rect">
            <a:avLst/>
          </a:prstGeom>
        </p:spPr>
        <p:txBody>
          <a:bodyPr lIns="0" tIns="0" rIns="0" bIns="0" rtlCol="0" anchor="t">
            <a:spAutoFit/>
          </a:bodyPr>
          <a:lstStyle/>
          <a:p>
            <a:pPr algn="l">
              <a:lnSpc>
                <a:spcPts val="4950"/>
              </a:lnSpc>
            </a:pPr>
            <a:r>
              <a:rPr lang="en-US" sz="3000" spc="-195">
                <a:solidFill>
                  <a:srgbClr val="272525"/>
                </a:solidFill>
                <a:latin typeface="IBM Plex Sans Condensed Bold"/>
              </a:rPr>
              <a:t>1</a:t>
            </a:r>
          </a:p>
        </p:txBody>
      </p:sp>
      <p:sp>
        <p:nvSpPr>
          <p:cNvPr id="8" name="TextBox 8"/>
          <p:cNvSpPr txBox="1"/>
          <p:nvPr/>
        </p:nvSpPr>
        <p:spPr>
          <a:xfrm>
            <a:off x="1614511" y="7188124"/>
            <a:ext cx="150785" cy="581025"/>
          </a:xfrm>
          <a:prstGeom prst="rect">
            <a:avLst/>
          </a:prstGeom>
        </p:spPr>
        <p:txBody>
          <a:bodyPr lIns="0" tIns="0" rIns="0" bIns="0" rtlCol="0" anchor="t">
            <a:spAutoFit/>
          </a:bodyPr>
          <a:lstStyle/>
          <a:p>
            <a:pPr algn="l">
              <a:lnSpc>
                <a:spcPts val="4950"/>
              </a:lnSpc>
            </a:pPr>
            <a:r>
              <a:rPr lang="en-US" sz="3000" spc="-195">
                <a:solidFill>
                  <a:srgbClr val="272525"/>
                </a:solidFill>
                <a:latin typeface="IBM Plex Sans Condensed Bold"/>
              </a:rPr>
              <a:t>4</a:t>
            </a:r>
          </a:p>
        </p:txBody>
      </p:sp>
      <p:sp>
        <p:nvSpPr>
          <p:cNvPr id="9" name="TextBox 9"/>
          <p:cNvSpPr txBox="1"/>
          <p:nvPr/>
        </p:nvSpPr>
        <p:spPr>
          <a:xfrm>
            <a:off x="7653582" y="2231535"/>
            <a:ext cx="150785" cy="581025"/>
          </a:xfrm>
          <a:prstGeom prst="rect">
            <a:avLst/>
          </a:prstGeom>
        </p:spPr>
        <p:txBody>
          <a:bodyPr lIns="0" tIns="0" rIns="0" bIns="0" rtlCol="0" anchor="t">
            <a:spAutoFit/>
          </a:bodyPr>
          <a:lstStyle/>
          <a:p>
            <a:pPr algn="l">
              <a:lnSpc>
                <a:spcPts val="4950"/>
              </a:lnSpc>
            </a:pPr>
            <a:r>
              <a:rPr lang="en-US" sz="3000" spc="-195">
                <a:solidFill>
                  <a:srgbClr val="272525"/>
                </a:solidFill>
                <a:latin typeface="IBM Plex Sans Condensed Bold"/>
              </a:rPr>
              <a:t>2</a:t>
            </a:r>
          </a:p>
        </p:txBody>
      </p:sp>
      <p:sp>
        <p:nvSpPr>
          <p:cNvPr id="10" name="TextBox 10"/>
          <p:cNvSpPr txBox="1"/>
          <p:nvPr/>
        </p:nvSpPr>
        <p:spPr>
          <a:xfrm>
            <a:off x="7578190" y="7188124"/>
            <a:ext cx="150785" cy="581025"/>
          </a:xfrm>
          <a:prstGeom prst="rect">
            <a:avLst/>
          </a:prstGeom>
        </p:spPr>
        <p:txBody>
          <a:bodyPr lIns="0" tIns="0" rIns="0" bIns="0" rtlCol="0" anchor="t">
            <a:spAutoFit/>
          </a:bodyPr>
          <a:lstStyle/>
          <a:p>
            <a:pPr algn="l">
              <a:lnSpc>
                <a:spcPts val="4950"/>
              </a:lnSpc>
            </a:pPr>
            <a:r>
              <a:rPr lang="en-US" sz="3000" spc="-195">
                <a:solidFill>
                  <a:srgbClr val="272525"/>
                </a:solidFill>
                <a:latin typeface="IBM Plex Sans Condensed Bold"/>
              </a:rPr>
              <a:t>5</a:t>
            </a:r>
          </a:p>
        </p:txBody>
      </p:sp>
      <p:sp>
        <p:nvSpPr>
          <p:cNvPr id="11" name="TextBox 11"/>
          <p:cNvSpPr txBox="1"/>
          <p:nvPr/>
        </p:nvSpPr>
        <p:spPr>
          <a:xfrm>
            <a:off x="13616200" y="2231535"/>
            <a:ext cx="150785" cy="581025"/>
          </a:xfrm>
          <a:prstGeom prst="rect">
            <a:avLst/>
          </a:prstGeom>
        </p:spPr>
        <p:txBody>
          <a:bodyPr lIns="0" tIns="0" rIns="0" bIns="0" rtlCol="0" anchor="t">
            <a:spAutoFit/>
          </a:bodyPr>
          <a:lstStyle/>
          <a:p>
            <a:pPr algn="l">
              <a:lnSpc>
                <a:spcPts val="4950"/>
              </a:lnSpc>
            </a:pPr>
            <a:r>
              <a:rPr lang="en-US" sz="3000" spc="-195">
                <a:solidFill>
                  <a:srgbClr val="272525"/>
                </a:solidFill>
                <a:latin typeface="IBM Plex Sans Condensed Bold"/>
              </a:rPr>
              <a:t>3</a:t>
            </a:r>
          </a:p>
        </p:txBody>
      </p:sp>
      <p:sp>
        <p:nvSpPr>
          <p:cNvPr id="12" name="TextBox 12"/>
          <p:cNvSpPr txBox="1"/>
          <p:nvPr/>
        </p:nvSpPr>
        <p:spPr>
          <a:xfrm>
            <a:off x="13616200" y="7188124"/>
            <a:ext cx="150785" cy="581025"/>
          </a:xfrm>
          <a:prstGeom prst="rect">
            <a:avLst/>
          </a:prstGeom>
        </p:spPr>
        <p:txBody>
          <a:bodyPr lIns="0" tIns="0" rIns="0" bIns="0" rtlCol="0" anchor="t">
            <a:spAutoFit/>
          </a:bodyPr>
          <a:lstStyle/>
          <a:p>
            <a:pPr algn="l">
              <a:lnSpc>
                <a:spcPts val="4950"/>
              </a:lnSpc>
            </a:pPr>
            <a:r>
              <a:rPr lang="en-US" sz="3000" spc="-195">
                <a:solidFill>
                  <a:srgbClr val="272525"/>
                </a:solidFill>
                <a:latin typeface="IBM Plex Sans Condensed Bold"/>
              </a:rPr>
              <a:t>6</a:t>
            </a:r>
          </a:p>
        </p:txBody>
      </p:sp>
      <p:sp>
        <p:nvSpPr>
          <p:cNvPr id="13" name="TextBox 13"/>
          <p:cNvSpPr txBox="1"/>
          <p:nvPr/>
        </p:nvSpPr>
        <p:spPr>
          <a:xfrm>
            <a:off x="2292931" y="7188124"/>
            <a:ext cx="3619668" cy="2466975"/>
          </a:xfrm>
          <a:prstGeom prst="rect">
            <a:avLst/>
          </a:prstGeom>
        </p:spPr>
        <p:txBody>
          <a:bodyPr lIns="0" tIns="0" rIns="0" bIns="0" rtlCol="0" anchor="t">
            <a:spAutoFit/>
          </a:bodyPr>
          <a:lstStyle/>
          <a:p>
            <a:pPr algn="l">
              <a:lnSpc>
                <a:spcPts val="4950"/>
              </a:lnSpc>
            </a:pPr>
            <a:r>
              <a:rPr lang="en-US" sz="3000" spc="-195">
                <a:solidFill>
                  <a:srgbClr val="272525"/>
                </a:solidFill>
                <a:latin typeface="Source Sans Pro"/>
              </a:rPr>
              <a:t>Tasarım ekibi Ar-Ge ekibinden alınan verilerle uygun ürün tasarımını yapar.</a:t>
            </a:r>
          </a:p>
        </p:txBody>
      </p:sp>
      <p:sp>
        <p:nvSpPr>
          <p:cNvPr id="14" name="TextBox 14"/>
          <p:cNvSpPr txBox="1"/>
          <p:nvPr/>
        </p:nvSpPr>
        <p:spPr>
          <a:xfrm>
            <a:off x="2292931" y="2093948"/>
            <a:ext cx="4898494" cy="3724275"/>
          </a:xfrm>
          <a:prstGeom prst="rect">
            <a:avLst/>
          </a:prstGeom>
        </p:spPr>
        <p:txBody>
          <a:bodyPr lIns="0" tIns="0" rIns="0" bIns="0" rtlCol="0" anchor="t">
            <a:spAutoFit/>
          </a:bodyPr>
          <a:lstStyle/>
          <a:p>
            <a:pPr algn="l">
              <a:lnSpc>
                <a:spcPts val="4950"/>
              </a:lnSpc>
            </a:pPr>
            <a:r>
              <a:rPr lang="en-US" sz="3000" spc="-195">
                <a:solidFill>
                  <a:srgbClr val="272525"/>
                </a:solidFill>
                <a:latin typeface="Source Sans Pro"/>
              </a:rPr>
              <a:t>Süreci en etkili şekilde yürütecek ekiplerin oluşturulması ve elemanların </a:t>
            </a:r>
          </a:p>
          <a:p>
            <a:pPr algn="l">
              <a:lnSpc>
                <a:spcPts val="4950"/>
              </a:lnSpc>
            </a:pPr>
            <a:r>
              <a:rPr lang="en-US" sz="3000" spc="-195">
                <a:solidFill>
                  <a:srgbClr val="272525"/>
                </a:solidFill>
                <a:latin typeface="Source Sans Pro"/>
              </a:rPr>
              <a:t>yetiştirilmesi için insan </a:t>
            </a:r>
          </a:p>
          <a:p>
            <a:pPr algn="l">
              <a:lnSpc>
                <a:spcPts val="4950"/>
              </a:lnSpc>
            </a:pPr>
            <a:r>
              <a:rPr lang="en-US" sz="3000" spc="-195">
                <a:solidFill>
                  <a:srgbClr val="272525"/>
                </a:solidFill>
                <a:latin typeface="Source Sans Pro"/>
              </a:rPr>
              <a:t>kaynakları ekibi sürece dahil </a:t>
            </a:r>
          </a:p>
          <a:p>
            <a:pPr algn="l">
              <a:lnSpc>
                <a:spcPts val="4950"/>
              </a:lnSpc>
            </a:pPr>
            <a:r>
              <a:rPr lang="en-US" sz="3000" spc="-195">
                <a:solidFill>
                  <a:srgbClr val="272525"/>
                </a:solidFill>
                <a:latin typeface="Source Sans Pro"/>
              </a:rPr>
              <a:t>edilir.</a:t>
            </a:r>
          </a:p>
        </p:txBody>
      </p:sp>
      <p:sp>
        <p:nvSpPr>
          <p:cNvPr id="15" name="TextBox 15"/>
          <p:cNvSpPr txBox="1"/>
          <p:nvPr/>
        </p:nvSpPr>
        <p:spPr>
          <a:xfrm>
            <a:off x="8374475" y="2231535"/>
            <a:ext cx="3918945" cy="2466975"/>
          </a:xfrm>
          <a:prstGeom prst="rect">
            <a:avLst/>
          </a:prstGeom>
        </p:spPr>
        <p:txBody>
          <a:bodyPr lIns="0" tIns="0" rIns="0" bIns="0" rtlCol="0" anchor="t">
            <a:spAutoFit/>
          </a:bodyPr>
          <a:lstStyle/>
          <a:p>
            <a:pPr algn="just">
              <a:lnSpc>
                <a:spcPts val="4950"/>
              </a:lnSpc>
            </a:pPr>
            <a:r>
              <a:rPr lang="en-US" sz="3000" spc="-195">
                <a:solidFill>
                  <a:srgbClr val="272525"/>
                </a:solidFill>
                <a:latin typeface="Source Sans Pro"/>
              </a:rPr>
              <a:t>İş geliştirme ekibinin süreci verimli planlayabilmesi için finans ekibiyle iletişimi </a:t>
            </a:r>
          </a:p>
          <a:p>
            <a:pPr algn="l">
              <a:lnSpc>
                <a:spcPts val="4950"/>
              </a:lnSpc>
            </a:pPr>
            <a:r>
              <a:rPr lang="en-US" sz="3000" spc="-195">
                <a:solidFill>
                  <a:srgbClr val="272525"/>
                </a:solidFill>
                <a:latin typeface="Source Sans Pro"/>
              </a:rPr>
              <a:t>sağlanır.</a:t>
            </a:r>
          </a:p>
        </p:txBody>
      </p:sp>
      <p:sp>
        <p:nvSpPr>
          <p:cNvPr id="16" name="TextBox 16"/>
          <p:cNvSpPr txBox="1"/>
          <p:nvPr/>
        </p:nvSpPr>
        <p:spPr>
          <a:xfrm>
            <a:off x="8709617" y="6820912"/>
            <a:ext cx="4382708" cy="2466975"/>
          </a:xfrm>
          <a:prstGeom prst="rect">
            <a:avLst/>
          </a:prstGeom>
        </p:spPr>
        <p:txBody>
          <a:bodyPr lIns="0" tIns="0" rIns="0" bIns="0" rtlCol="0" anchor="t">
            <a:spAutoFit/>
          </a:bodyPr>
          <a:lstStyle/>
          <a:p>
            <a:pPr algn="l">
              <a:lnSpc>
                <a:spcPts val="4950"/>
              </a:lnSpc>
            </a:pPr>
            <a:r>
              <a:rPr lang="en-US" sz="3000" spc="-195">
                <a:solidFill>
                  <a:srgbClr val="272525"/>
                </a:solidFill>
                <a:latin typeface="Source Sans Pro"/>
              </a:rPr>
              <a:t>Yapılan tasarım sonucunda gerekli olan hammadde listesi satın alma departmanına gönderilir.</a:t>
            </a:r>
          </a:p>
        </p:txBody>
      </p:sp>
      <p:sp>
        <p:nvSpPr>
          <p:cNvPr id="17" name="TextBox 17"/>
          <p:cNvSpPr txBox="1"/>
          <p:nvPr/>
        </p:nvSpPr>
        <p:spPr>
          <a:xfrm>
            <a:off x="14290420" y="6993733"/>
            <a:ext cx="3453928" cy="1838325"/>
          </a:xfrm>
          <a:prstGeom prst="rect">
            <a:avLst/>
          </a:prstGeom>
        </p:spPr>
        <p:txBody>
          <a:bodyPr lIns="0" tIns="0" rIns="0" bIns="0" rtlCol="0" anchor="t">
            <a:spAutoFit/>
          </a:bodyPr>
          <a:lstStyle/>
          <a:p>
            <a:pPr algn="l">
              <a:lnSpc>
                <a:spcPts val="4950"/>
              </a:lnSpc>
            </a:pPr>
            <a:r>
              <a:rPr lang="en-US" sz="3000" spc="-195">
                <a:solidFill>
                  <a:srgbClr val="272525"/>
                </a:solidFill>
                <a:latin typeface="Source Sans Pro"/>
              </a:rPr>
              <a:t>Satın alma ekibi tarafından malzemelerin stok bilgisi kontrol edilir.</a:t>
            </a:r>
          </a:p>
        </p:txBody>
      </p:sp>
      <p:sp>
        <p:nvSpPr>
          <p:cNvPr id="18" name="TextBox 18"/>
          <p:cNvSpPr txBox="1"/>
          <p:nvPr/>
        </p:nvSpPr>
        <p:spPr>
          <a:xfrm>
            <a:off x="14290420" y="2188627"/>
            <a:ext cx="2968880" cy="3095625"/>
          </a:xfrm>
          <a:prstGeom prst="rect">
            <a:avLst/>
          </a:prstGeom>
        </p:spPr>
        <p:txBody>
          <a:bodyPr lIns="0" tIns="0" rIns="0" bIns="0" rtlCol="0" anchor="t">
            <a:spAutoFit/>
          </a:bodyPr>
          <a:lstStyle/>
          <a:p>
            <a:pPr algn="l">
              <a:lnSpc>
                <a:spcPts val="4950"/>
              </a:lnSpc>
            </a:pPr>
            <a:r>
              <a:rPr lang="en-US" sz="3000" spc="-195">
                <a:solidFill>
                  <a:srgbClr val="272525"/>
                </a:solidFill>
                <a:latin typeface="Source Sans Pro"/>
              </a:rPr>
              <a:t>Ar-Ge ekibi saha araştırması yaparak elde ettiği verileri tasarım ekibiyle paylaşır.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538497" y="-61602"/>
            <a:ext cx="11210996" cy="10407130"/>
          </a:xfrm>
          <a:prstGeom prst="rect">
            <a:avLst/>
          </a:prstGeom>
        </p:spPr>
      </p:pic>
      <p:pic>
        <p:nvPicPr>
          <p:cNvPr id="3" name="Picture 3"/>
          <p:cNvPicPr>
            <a:picLocks noChangeAspect="1"/>
          </p:cNvPicPr>
          <p:nvPr/>
        </p:nvPicPr>
        <p:blipFill>
          <a:blip r:embed="rId4"/>
          <a:srcRect/>
          <a:stretch>
            <a:fillRect/>
          </a:stretch>
        </p:blipFill>
        <p:spPr>
          <a:xfrm>
            <a:off x="3600099" y="0"/>
            <a:ext cx="11087801" cy="10283936"/>
          </a:xfrm>
          <a:prstGeom prst="rect">
            <a:avLst/>
          </a:prstGeom>
        </p:spPr>
      </p:pic>
      <p:pic>
        <p:nvPicPr>
          <p:cNvPr id="4" name="Picture 4"/>
          <p:cNvPicPr>
            <a:picLocks noChangeAspect="1"/>
          </p:cNvPicPr>
          <p:nvPr/>
        </p:nvPicPr>
        <p:blipFill>
          <a:blip r:embed="rId4">
            <a:alphaModFix amt="99600"/>
          </a:blip>
          <a:srcRect t="20819" b="22474"/>
          <a:stretch>
            <a:fillRect/>
          </a:stretch>
        </p:blipFill>
        <p:spPr>
          <a:xfrm>
            <a:off x="-381148" y="-61602"/>
            <a:ext cx="20140897" cy="10593139"/>
          </a:xfrm>
          <a:prstGeom prst="rect">
            <a:avLst/>
          </a:prstGeom>
        </p:spPr>
      </p:pic>
      <p:pic>
        <p:nvPicPr>
          <p:cNvPr id="5" name="Picture 5"/>
          <p:cNvPicPr>
            <a:picLocks noChangeAspect="1"/>
          </p:cNvPicPr>
          <p:nvPr/>
        </p:nvPicPr>
        <p:blipFill>
          <a:blip r:embed="rId5">
            <a:alphaModFix amt="5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177940" y="-9275187"/>
            <a:ext cx="22199556" cy="20607774"/>
          </a:xfrm>
          <a:prstGeom prst="rect">
            <a:avLst/>
          </a:prstGeom>
        </p:spPr>
      </p:pic>
      <p:sp>
        <p:nvSpPr>
          <p:cNvPr id="6" name="TextBox 6"/>
          <p:cNvSpPr txBox="1"/>
          <p:nvPr/>
        </p:nvSpPr>
        <p:spPr>
          <a:xfrm>
            <a:off x="1057975" y="514350"/>
            <a:ext cx="5714551" cy="514350"/>
          </a:xfrm>
          <a:prstGeom prst="rect">
            <a:avLst/>
          </a:prstGeom>
        </p:spPr>
        <p:txBody>
          <a:bodyPr lIns="0" tIns="0" rIns="0" bIns="0" rtlCol="0" anchor="t">
            <a:spAutoFit/>
          </a:bodyPr>
          <a:lstStyle/>
          <a:p>
            <a:pPr algn="l">
              <a:lnSpc>
                <a:spcPts val="4200"/>
              </a:lnSpc>
            </a:pPr>
            <a:r>
              <a:rPr lang="en-US" sz="3000" spc="72">
                <a:solidFill>
                  <a:srgbClr val="000000"/>
                </a:solidFill>
                <a:latin typeface="IBM Plex Sans Condensed Bold"/>
              </a:rPr>
              <a:t>Paydaşlar Arasındaki Etkileşim</a:t>
            </a:r>
          </a:p>
        </p:txBody>
      </p:sp>
      <p:sp>
        <p:nvSpPr>
          <p:cNvPr id="7" name="TextBox 7"/>
          <p:cNvSpPr txBox="1"/>
          <p:nvPr/>
        </p:nvSpPr>
        <p:spPr>
          <a:xfrm>
            <a:off x="902310" y="1594053"/>
            <a:ext cx="150785" cy="514350"/>
          </a:xfrm>
          <a:prstGeom prst="rect">
            <a:avLst/>
          </a:prstGeom>
        </p:spPr>
        <p:txBody>
          <a:bodyPr lIns="0" tIns="0" rIns="0" bIns="0" rtlCol="0" anchor="t">
            <a:spAutoFit/>
          </a:bodyPr>
          <a:lstStyle/>
          <a:p>
            <a:pPr algn="l">
              <a:lnSpc>
                <a:spcPts val="4200"/>
              </a:lnSpc>
            </a:pPr>
            <a:r>
              <a:rPr lang="en-US" sz="3000" spc="72">
                <a:solidFill>
                  <a:srgbClr val="272525"/>
                </a:solidFill>
                <a:latin typeface="IBM Plex Sans Condensed Bold"/>
              </a:rPr>
              <a:t>7</a:t>
            </a:r>
          </a:p>
        </p:txBody>
      </p:sp>
      <p:sp>
        <p:nvSpPr>
          <p:cNvPr id="8" name="TextBox 8"/>
          <p:cNvSpPr txBox="1"/>
          <p:nvPr/>
        </p:nvSpPr>
        <p:spPr>
          <a:xfrm>
            <a:off x="749079" y="6218130"/>
            <a:ext cx="608031" cy="514350"/>
          </a:xfrm>
          <a:prstGeom prst="rect">
            <a:avLst/>
          </a:prstGeom>
        </p:spPr>
        <p:txBody>
          <a:bodyPr lIns="0" tIns="0" rIns="0" bIns="0" rtlCol="0" anchor="t">
            <a:spAutoFit/>
          </a:bodyPr>
          <a:lstStyle/>
          <a:p>
            <a:pPr algn="l">
              <a:lnSpc>
                <a:spcPts val="4200"/>
              </a:lnSpc>
            </a:pPr>
            <a:r>
              <a:rPr lang="en-US" sz="3000" spc="72">
                <a:solidFill>
                  <a:srgbClr val="272525"/>
                </a:solidFill>
                <a:latin typeface="IBM Plex Sans Condensed Bold"/>
              </a:rPr>
              <a:t>10</a:t>
            </a:r>
          </a:p>
        </p:txBody>
      </p:sp>
      <p:sp>
        <p:nvSpPr>
          <p:cNvPr id="9" name="TextBox 9"/>
          <p:cNvSpPr txBox="1"/>
          <p:nvPr/>
        </p:nvSpPr>
        <p:spPr>
          <a:xfrm>
            <a:off x="6556815" y="1492701"/>
            <a:ext cx="150785" cy="514350"/>
          </a:xfrm>
          <a:prstGeom prst="rect">
            <a:avLst/>
          </a:prstGeom>
        </p:spPr>
        <p:txBody>
          <a:bodyPr lIns="0" tIns="0" rIns="0" bIns="0" rtlCol="0" anchor="t">
            <a:spAutoFit/>
          </a:bodyPr>
          <a:lstStyle/>
          <a:p>
            <a:pPr algn="l">
              <a:lnSpc>
                <a:spcPts val="4200"/>
              </a:lnSpc>
            </a:pPr>
            <a:r>
              <a:rPr lang="en-US" sz="3000" spc="72">
                <a:solidFill>
                  <a:srgbClr val="272525"/>
                </a:solidFill>
                <a:latin typeface="IBM Plex Sans Condensed Bold"/>
              </a:rPr>
              <a:t>8</a:t>
            </a:r>
          </a:p>
        </p:txBody>
      </p:sp>
      <p:sp>
        <p:nvSpPr>
          <p:cNvPr id="10" name="TextBox 10"/>
          <p:cNvSpPr txBox="1"/>
          <p:nvPr/>
        </p:nvSpPr>
        <p:spPr>
          <a:xfrm>
            <a:off x="9220121" y="6218130"/>
            <a:ext cx="469180" cy="514350"/>
          </a:xfrm>
          <a:prstGeom prst="rect">
            <a:avLst/>
          </a:prstGeom>
        </p:spPr>
        <p:txBody>
          <a:bodyPr lIns="0" tIns="0" rIns="0" bIns="0" rtlCol="0" anchor="t">
            <a:spAutoFit/>
          </a:bodyPr>
          <a:lstStyle/>
          <a:p>
            <a:pPr algn="l">
              <a:lnSpc>
                <a:spcPts val="4200"/>
              </a:lnSpc>
            </a:pPr>
            <a:r>
              <a:rPr lang="en-US" sz="3000" spc="72">
                <a:solidFill>
                  <a:srgbClr val="272525"/>
                </a:solidFill>
                <a:latin typeface="IBM Plex Sans Condensed Bold"/>
              </a:rPr>
              <a:t>11</a:t>
            </a:r>
          </a:p>
        </p:txBody>
      </p:sp>
      <p:sp>
        <p:nvSpPr>
          <p:cNvPr id="11" name="TextBox 11"/>
          <p:cNvSpPr txBox="1"/>
          <p:nvPr/>
        </p:nvSpPr>
        <p:spPr>
          <a:xfrm>
            <a:off x="12201822" y="1594053"/>
            <a:ext cx="150785" cy="514350"/>
          </a:xfrm>
          <a:prstGeom prst="rect">
            <a:avLst/>
          </a:prstGeom>
        </p:spPr>
        <p:txBody>
          <a:bodyPr lIns="0" tIns="0" rIns="0" bIns="0" rtlCol="0" anchor="t">
            <a:spAutoFit/>
          </a:bodyPr>
          <a:lstStyle/>
          <a:p>
            <a:pPr algn="l">
              <a:lnSpc>
                <a:spcPts val="4200"/>
              </a:lnSpc>
            </a:pPr>
            <a:r>
              <a:rPr lang="en-US" sz="3000" spc="72">
                <a:solidFill>
                  <a:srgbClr val="272525"/>
                </a:solidFill>
                <a:latin typeface="IBM Plex Sans Condensed Bold"/>
              </a:rPr>
              <a:t>9</a:t>
            </a:r>
          </a:p>
        </p:txBody>
      </p:sp>
      <p:sp>
        <p:nvSpPr>
          <p:cNvPr id="12" name="TextBox 12"/>
          <p:cNvSpPr txBox="1"/>
          <p:nvPr/>
        </p:nvSpPr>
        <p:spPr>
          <a:xfrm>
            <a:off x="1622446" y="1378401"/>
            <a:ext cx="3592627" cy="3366897"/>
          </a:xfrm>
          <a:prstGeom prst="rect">
            <a:avLst/>
          </a:prstGeom>
        </p:spPr>
        <p:txBody>
          <a:bodyPr lIns="0" tIns="0" rIns="0" bIns="0" rtlCol="0" anchor="t">
            <a:spAutoFit/>
          </a:bodyPr>
          <a:lstStyle/>
          <a:p>
            <a:pPr algn="l">
              <a:lnSpc>
                <a:spcPts val="5439"/>
              </a:lnSpc>
            </a:pPr>
            <a:r>
              <a:rPr lang="en-US" sz="3000">
                <a:solidFill>
                  <a:srgbClr val="272525"/>
                </a:solidFill>
                <a:latin typeface="Source Sans Pro"/>
              </a:rPr>
              <a:t>Stok bilgisinin kontrolü sonucunda ihtiyaç dahilinde hammadde sipariş edilir.</a:t>
            </a:r>
          </a:p>
        </p:txBody>
      </p:sp>
      <p:sp>
        <p:nvSpPr>
          <p:cNvPr id="13" name="TextBox 13"/>
          <p:cNvSpPr txBox="1"/>
          <p:nvPr/>
        </p:nvSpPr>
        <p:spPr>
          <a:xfrm>
            <a:off x="1622446" y="6047613"/>
            <a:ext cx="4585610" cy="1970532"/>
          </a:xfrm>
          <a:prstGeom prst="rect">
            <a:avLst/>
          </a:prstGeom>
        </p:spPr>
        <p:txBody>
          <a:bodyPr lIns="0" tIns="0" rIns="0" bIns="0" rtlCol="0" anchor="t">
            <a:spAutoFit/>
          </a:bodyPr>
          <a:lstStyle/>
          <a:p>
            <a:pPr algn="just">
              <a:lnSpc>
                <a:spcPts val="5334"/>
              </a:lnSpc>
            </a:pPr>
            <a:r>
              <a:rPr lang="en-US" sz="3000" spc="27">
                <a:solidFill>
                  <a:srgbClr val="272525"/>
                </a:solidFill>
                <a:latin typeface="Source Sans Pro"/>
              </a:rPr>
              <a:t>Oluşabilecek darboğazlar iş geliştirme ekibi dahilinde çözülmesi sağlanır.</a:t>
            </a:r>
          </a:p>
        </p:txBody>
      </p:sp>
      <p:sp>
        <p:nvSpPr>
          <p:cNvPr id="14" name="TextBox 14"/>
          <p:cNvSpPr txBox="1"/>
          <p:nvPr/>
        </p:nvSpPr>
        <p:spPr>
          <a:xfrm>
            <a:off x="7279100" y="1378782"/>
            <a:ext cx="4351223" cy="3324987"/>
          </a:xfrm>
          <a:prstGeom prst="rect">
            <a:avLst/>
          </a:prstGeom>
        </p:spPr>
        <p:txBody>
          <a:bodyPr lIns="0" tIns="0" rIns="0" bIns="0" rtlCol="0" anchor="t">
            <a:spAutoFit/>
          </a:bodyPr>
          <a:lstStyle/>
          <a:p>
            <a:pPr algn="l">
              <a:lnSpc>
                <a:spcPts val="5439"/>
              </a:lnSpc>
            </a:pPr>
            <a:r>
              <a:rPr lang="en-US" sz="3000" spc="-131">
                <a:solidFill>
                  <a:srgbClr val="272525"/>
                </a:solidFill>
                <a:latin typeface="Source Sans Pro"/>
              </a:rPr>
              <a:t>Tedarikçilerden elde edilen hammaddelerin üretim departmanına iletilmesi için </a:t>
            </a:r>
          </a:p>
          <a:p>
            <a:pPr algn="l">
              <a:lnSpc>
                <a:spcPts val="5022"/>
              </a:lnSpc>
            </a:pPr>
            <a:r>
              <a:rPr lang="en-US" sz="3000" spc="-131">
                <a:solidFill>
                  <a:srgbClr val="272525"/>
                </a:solidFill>
                <a:latin typeface="Source Sans Pro"/>
              </a:rPr>
              <a:t>lojistik süreçlerinden </a:t>
            </a:r>
          </a:p>
          <a:p>
            <a:pPr algn="l">
              <a:lnSpc>
                <a:spcPts val="5649"/>
              </a:lnSpc>
            </a:pPr>
            <a:r>
              <a:rPr lang="en-US" sz="3000" spc="-131">
                <a:solidFill>
                  <a:srgbClr val="272525"/>
                </a:solidFill>
                <a:latin typeface="Source Sans Pro"/>
              </a:rPr>
              <a:t>yararlanılır.</a:t>
            </a:r>
          </a:p>
        </p:txBody>
      </p:sp>
      <p:sp>
        <p:nvSpPr>
          <p:cNvPr id="15" name="TextBox 15"/>
          <p:cNvSpPr txBox="1"/>
          <p:nvPr/>
        </p:nvSpPr>
        <p:spPr>
          <a:xfrm>
            <a:off x="9956001" y="5986070"/>
            <a:ext cx="7566680" cy="3808130"/>
          </a:xfrm>
          <a:prstGeom prst="rect">
            <a:avLst/>
          </a:prstGeom>
        </p:spPr>
        <p:txBody>
          <a:bodyPr lIns="0" tIns="0" rIns="0" bIns="0" rtlCol="0" anchor="t">
            <a:spAutoFit/>
          </a:bodyPr>
          <a:lstStyle/>
          <a:p>
            <a:pPr algn="l">
              <a:lnSpc>
                <a:spcPts val="5148"/>
              </a:lnSpc>
            </a:pPr>
            <a:r>
              <a:rPr lang="en-US" sz="2839" spc="-73">
                <a:solidFill>
                  <a:srgbClr val="272525"/>
                </a:solidFill>
                <a:latin typeface="Source Sans Pro"/>
              </a:rPr>
              <a:t>Ürünün son hali kalite kontrol ekibi tarafından incelenir ve gerekli görülürse iyileştirmeler yapılması için tekrar üretime gönderilerek süreç </a:t>
            </a:r>
          </a:p>
          <a:p>
            <a:pPr algn="l">
              <a:lnSpc>
                <a:spcPts val="4753"/>
              </a:lnSpc>
            </a:pPr>
            <a:r>
              <a:rPr lang="en-US" sz="2839" spc="-73">
                <a:solidFill>
                  <a:srgbClr val="272525"/>
                </a:solidFill>
                <a:latin typeface="Source Sans Pro"/>
              </a:rPr>
              <a:t>devam eder ve tekrar bu aşamaya gelindiğinde </a:t>
            </a:r>
          </a:p>
          <a:p>
            <a:pPr algn="l">
              <a:lnSpc>
                <a:spcPts val="5642"/>
              </a:lnSpc>
            </a:pPr>
            <a:r>
              <a:rPr lang="en-US" sz="2839" spc="-73">
                <a:solidFill>
                  <a:srgbClr val="272525"/>
                </a:solidFill>
                <a:latin typeface="Source Sans Pro"/>
              </a:rPr>
              <a:t>ürüne planlanan şekli verildiğinde süreç </a:t>
            </a:r>
          </a:p>
          <a:p>
            <a:pPr algn="l">
              <a:lnSpc>
                <a:spcPts val="4455"/>
              </a:lnSpc>
            </a:pPr>
            <a:r>
              <a:rPr lang="en-US" sz="2839" spc="-73">
                <a:solidFill>
                  <a:srgbClr val="272525"/>
                </a:solidFill>
                <a:latin typeface="Source Sans Pro"/>
              </a:rPr>
              <a:t>tamamlanır.</a:t>
            </a:r>
          </a:p>
        </p:txBody>
      </p:sp>
      <p:sp>
        <p:nvSpPr>
          <p:cNvPr id="16" name="TextBox 16"/>
          <p:cNvSpPr txBox="1"/>
          <p:nvPr/>
        </p:nvSpPr>
        <p:spPr>
          <a:xfrm>
            <a:off x="12924107" y="1378401"/>
            <a:ext cx="4251934" cy="4011168"/>
          </a:xfrm>
          <a:prstGeom prst="rect">
            <a:avLst/>
          </a:prstGeom>
        </p:spPr>
        <p:txBody>
          <a:bodyPr lIns="0" tIns="0" rIns="0" bIns="0" rtlCol="0" anchor="t">
            <a:spAutoFit/>
          </a:bodyPr>
          <a:lstStyle/>
          <a:p>
            <a:pPr algn="l">
              <a:lnSpc>
                <a:spcPts val="5439"/>
              </a:lnSpc>
            </a:pPr>
            <a:r>
              <a:rPr lang="en-US" sz="3000" spc="-78">
                <a:solidFill>
                  <a:srgbClr val="272525"/>
                </a:solidFill>
                <a:latin typeface="Source Sans Pro"/>
              </a:rPr>
              <a:t>Üretim sahasına getirilen hammaddeler üretici departmanındaki </a:t>
            </a:r>
          </a:p>
          <a:p>
            <a:pPr algn="l">
              <a:lnSpc>
                <a:spcPts val="5022"/>
              </a:lnSpc>
            </a:pPr>
            <a:r>
              <a:rPr lang="en-US" sz="3000" spc="-99">
                <a:solidFill>
                  <a:srgbClr val="272525"/>
                </a:solidFill>
                <a:latin typeface="Source Sans Pro"/>
              </a:rPr>
              <a:t>profesyonellerle </a:t>
            </a:r>
          </a:p>
          <a:p>
            <a:pPr algn="just">
              <a:lnSpc>
                <a:spcPts val="5493"/>
              </a:lnSpc>
            </a:pPr>
            <a:r>
              <a:rPr lang="en-US" sz="3000" spc="-78">
                <a:solidFill>
                  <a:srgbClr val="272525"/>
                </a:solidFill>
                <a:latin typeface="Source Sans Pro"/>
              </a:rPr>
              <a:t>buluşturulur ve üretim süreci başlar.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600"/>
          </a:blip>
          <a:srcRect r="789" b="7758"/>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18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38580" y="-190702"/>
            <a:ext cx="20120727" cy="10668405"/>
          </a:xfrm>
          <a:prstGeom prst="rect">
            <a:avLst/>
          </a:prstGeom>
        </p:spPr>
      </p:pic>
      <p:pic>
        <p:nvPicPr>
          <p:cNvPr id="4" name="Picture 4"/>
          <p:cNvPicPr>
            <a:picLocks noChangeAspect="1"/>
          </p:cNvPicPr>
          <p:nvPr/>
        </p:nvPicPr>
        <p:blipFill>
          <a:blip r:embed="rId5"/>
          <a:srcRect t="1172" b="1172"/>
          <a:stretch>
            <a:fillRect/>
          </a:stretch>
        </p:blipFill>
        <p:spPr>
          <a:xfrm>
            <a:off x="2587239" y="2222709"/>
            <a:ext cx="11327524" cy="8064291"/>
          </a:xfrm>
          <a:prstGeom prst="rect">
            <a:avLst/>
          </a:prstGeom>
        </p:spPr>
      </p:pic>
      <p:sp>
        <p:nvSpPr>
          <p:cNvPr id="5" name="TextBox 5"/>
          <p:cNvSpPr txBox="1"/>
          <p:nvPr/>
        </p:nvSpPr>
        <p:spPr>
          <a:xfrm>
            <a:off x="3751366" y="457200"/>
            <a:ext cx="7803510" cy="1028700"/>
          </a:xfrm>
          <a:prstGeom prst="rect">
            <a:avLst/>
          </a:prstGeom>
        </p:spPr>
        <p:txBody>
          <a:bodyPr lIns="0" tIns="0" rIns="0" bIns="0" rtlCol="0" anchor="t">
            <a:spAutoFit/>
          </a:bodyPr>
          <a:lstStyle/>
          <a:p>
            <a:pPr algn="l">
              <a:lnSpc>
                <a:spcPts val="8400"/>
              </a:lnSpc>
            </a:pPr>
            <a:r>
              <a:rPr lang="en-US" sz="6000" spc="36">
                <a:solidFill>
                  <a:srgbClr val="000000"/>
                </a:solidFill>
                <a:latin typeface="IBM Plex Sans Condensed Bold"/>
              </a:rPr>
              <a:t> Sorumluluk Dağılımı</a:t>
            </a:r>
          </a:p>
        </p:txBody>
      </p:sp>
      <p:sp>
        <p:nvSpPr>
          <p:cNvPr id="6" name="TextBox 6"/>
          <p:cNvSpPr txBox="1"/>
          <p:nvPr/>
        </p:nvSpPr>
        <p:spPr>
          <a:xfrm>
            <a:off x="3751366" y="1708359"/>
            <a:ext cx="7151245" cy="514350"/>
          </a:xfrm>
          <a:prstGeom prst="rect">
            <a:avLst/>
          </a:prstGeom>
        </p:spPr>
        <p:txBody>
          <a:bodyPr lIns="0" tIns="0" rIns="0" bIns="0" rtlCol="0" anchor="t">
            <a:spAutoFit/>
          </a:bodyPr>
          <a:lstStyle/>
          <a:p>
            <a:pPr algn="l">
              <a:lnSpc>
                <a:spcPts val="4200"/>
              </a:lnSpc>
            </a:pPr>
            <a:r>
              <a:rPr lang="en-US" sz="3000">
                <a:solidFill>
                  <a:srgbClr val="272525"/>
                </a:solidFill>
                <a:latin typeface="Source Sans Pro"/>
              </a:rPr>
              <a:t> Venn Şeması ile Basitleştirilmiş Gösterim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600"/>
          </a:blip>
          <a:srcRect l="848" t="514" r="11268" b="13513"/>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5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3829" y="-2580747"/>
            <a:ext cx="22666614" cy="13139161"/>
          </a:xfrm>
          <a:prstGeom prst="rect">
            <a:avLst/>
          </a:prstGeom>
        </p:spPr>
      </p:pic>
      <p:pic>
        <p:nvPicPr>
          <p:cNvPr id="4" name="Picture 4"/>
          <p:cNvPicPr>
            <a:picLocks noChangeAspect="1"/>
          </p:cNvPicPr>
          <p:nvPr/>
        </p:nvPicPr>
        <p:blipFill>
          <a:blip r:embed="rId5"/>
          <a:srcRect/>
          <a:stretch>
            <a:fillRect/>
          </a:stretch>
        </p:blipFill>
        <p:spPr>
          <a:xfrm>
            <a:off x="0" y="1464648"/>
            <a:ext cx="18288000" cy="8822352"/>
          </a:xfrm>
          <a:prstGeom prst="rect">
            <a:avLst/>
          </a:prstGeom>
        </p:spPr>
      </p:pic>
      <p:sp>
        <p:nvSpPr>
          <p:cNvPr id="5" name="TextBox 5"/>
          <p:cNvSpPr txBox="1"/>
          <p:nvPr/>
        </p:nvSpPr>
        <p:spPr>
          <a:xfrm>
            <a:off x="2531081" y="25438"/>
            <a:ext cx="7672738" cy="1028700"/>
          </a:xfrm>
          <a:prstGeom prst="rect">
            <a:avLst/>
          </a:prstGeom>
        </p:spPr>
        <p:txBody>
          <a:bodyPr lIns="0" tIns="0" rIns="0" bIns="0" rtlCol="0" anchor="t">
            <a:spAutoFit/>
          </a:bodyPr>
          <a:lstStyle/>
          <a:p>
            <a:pPr algn="l">
              <a:lnSpc>
                <a:spcPts val="8400"/>
              </a:lnSpc>
            </a:pPr>
            <a:r>
              <a:rPr lang="en-US" sz="6000" spc="36">
                <a:solidFill>
                  <a:srgbClr val="000000"/>
                </a:solidFill>
                <a:latin typeface="IBM Plex Sans Condensed Bold"/>
              </a:rPr>
              <a:t>Sorumluluk Dağılımı</a:t>
            </a:r>
          </a:p>
        </p:txBody>
      </p:sp>
      <p:sp>
        <p:nvSpPr>
          <p:cNvPr id="6" name="TextBox 6"/>
          <p:cNvSpPr txBox="1"/>
          <p:nvPr/>
        </p:nvSpPr>
        <p:spPr>
          <a:xfrm>
            <a:off x="2531081" y="950298"/>
            <a:ext cx="3147614" cy="514350"/>
          </a:xfrm>
          <a:prstGeom prst="rect">
            <a:avLst/>
          </a:prstGeom>
        </p:spPr>
        <p:txBody>
          <a:bodyPr lIns="0" tIns="0" rIns="0" bIns="0" rtlCol="0" anchor="t">
            <a:spAutoFit/>
          </a:bodyPr>
          <a:lstStyle/>
          <a:p>
            <a:pPr algn="l">
              <a:lnSpc>
                <a:spcPts val="4200"/>
              </a:lnSpc>
            </a:pPr>
            <a:r>
              <a:rPr lang="en-US" sz="3000">
                <a:solidFill>
                  <a:srgbClr val="272525"/>
                </a:solidFill>
                <a:latin typeface="Source Sans Pro"/>
              </a:rPr>
              <a:t>Tablo ile Gösterim</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0567" r="2907" b="12007"/>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5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268359"/>
            <a:ext cx="20120727" cy="10668405"/>
          </a:xfrm>
          <a:prstGeom prst="rect">
            <a:avLst/>
          </a:prstGeom>
        </p:spPr>
      </p:pic>
      <p:grpSp>
        <p:nvGrpSpPr>
          <p:cNvPr id="4" name="Group 4"/>
          <p:cNvGrpSpPr>
            <a:grpSpLocks noChangeAspect="1"/>
          </p:cNvGrpSpPr>
          <p:nvPr/>
        </p:nvGrpSpPr>
        <p:grpSpPr>
          <a:xfrm>
            <a:off x="2218635" y="1048357"/>
            <a:ext cx="2978571" cy="2962811"/>
            <a:chOff x="0" y="0"/>
            <a:chExt cx="2400300" cy="2387600"/>
          </a:xfrm>
        </p:grpSpPr>
        <p:sp>
          <p:nvSpPr>
            <p:cNvPr id="5" name="Freeform 5"/>
            <p:cNvSpPr/>
            <p:nvPr/>
          </p:nvSpPr>
          <p:spPr>
            <a:xfrm>
              <a:off x="0" y="0"/>
              <a:ext cx="2400427" cy="2387600"/>
            </a:xfrm>
            <a:custGeom>
              <a:avLst/>
              <a:gdLst/>
              <a:ahLst/>
              <a:cxnLst/>
              <a:rect l="l" t="t" r="r" b="b"/>
              <a:pathLst>
                <a:path w="2400427" h="2387600">
                  <a:moveTo>
                    <a:pt x="76200" y="0"/>
                  </a:moveTo>
                  <a:cubicBezTo>
                    <a:pt x="66040" y="0"/>
                    <a:pt x="56388" y="1905"/>
                    <a:pt x="46990" y="5842"/>
                  </a:cubicBezTo>
                  <a:cubicBezTo>
                    <a:pt x="37592" y="9779"/>
                    <a:pt x="29464" y="15240"/>
                    <a:pt x="22225" y="22352"/>
                  </a:cubicBezTo>
                  <a:cubicBezTo>
                    <a:pt x="14986" y="29464"/>
                    <a:pt x="9652" y="37719"/>
                    <a:pt x="5842" y="46990"/>
                  </a:cubicBezTo>
                  <a:cubicBezTo>
                    <a:pt x="2032" y="56261"/>
                    <a:pt x="0" y="66040"/>
                    <a:pt x="0" y="76200"/>
                  </a:cubicBezTo>
                  <a:lnTo>
                    <a:pt x="0" y="2311400"/>
                  </a:lnTo>
                  <a:lnTo>
                    <a:pt x="0" y="2311400"/>
                  </a:lnTo>
                  <a:cubicBezTo>
                    <a:pt x="0" y="2321560"/>
                    <a:pt x="1905" y="2331212"/>
                    <a:pt x="5842" y="2340610"/>
                  </a:cubicBezTo>
                  <a:cubicBezTo>
                    <a:pt x="9779" y="2350008"/>
                    <a:pt x="15240" y="2358136"/>
                    <a:pt x="22352" y="2365375"/>
                  </a:cubicBezTo>
                  <a:cubicBezTo>
                    <a:pt x="29464" y="2372614"/>
                    <a:pt x="37719" y="2378075"/>
                    <a:pt x="47117" y="2381885"/>
                  </a:cubicBezTo>
                  <a:cubicBezTo>
                    <a:pt x="56515" y="2385695"/>
                    <a:pt x="66040" y="2387600"/>
                    <a:pt x="76200" y="2387600"/>
                  </a:cubicBezTo>
                  <a:lnTo>
                    <a:pt x="2324100" y="2387600"/>
                  </a:lnTo>
                  <a:cubicBezTo>
                    <a:pt x="2334260" y="2387600"/>
                    <a:pt x="2343912" y="2385695"/>
                    <a:pt x="2353310" y="2381758"/>
                  </a:cubicBezTo>
                  <a:cubicBezTo>
                    <a:pt x="2362708" y="2377821"/>
                    <a:pt x="2370836" y="2372360"/>
                    <a:pt x="2378075" y="2365248"/>
                  </a:cubicBezTo>
                  <a:cubicBezTo>
                    <a:pt x="2385314" y="2358136"/>
                    <a:pt x="2390775" y="2349881"/>
                    <a:pt x="2394585" y="2340483"/>
                  </a:cubicBezTo>
                  <a:cubicBezTo>
                    <a:pt x="2398395" y="2331085"/>
                    <a:pt x="2400427" y="2321433"/>
                    <a:pt x="2400427" y="2311273"/>
                  </a:cubicBezTo>
                  <a:lnTo>
                    <a:pt x="2400427" y="76200"/>
                  </a:lnTo>
                  <a:cubicBezTo>
                    <a:pt x="2400427" y="66040"/>
                    <a:pt x="2398522" y="56388"/>
                    <a:pt x="2394585" y="46990"/>
                  </a:cubicBezTo>
                  <a:cubicBezTo>
                    <a:pt x="2390648" y="37592"/>
                    <a:pt x="2385187" y="29464"/>
                    <a:pt x="2378075" y="22225"/>
                  </a:cubicBezTo>
                  <a:cubicBezTo>
                    <a:pt x="2370963" y="14986"/>
                    <a:pt x="2362708" y="9525"/>
                    <a:pt x="2353310" y="5715"/>
                  </a:cubicBezTo>
                  <a:cubicBezTo>
                    <a:pt x="2343912" y="1905"/>
                    <a:pt x="2334260" y="0"/>
                    <a:pt x="2324100" y="0"/>
                  </a:cubicBezTo>
                  <a:close/>
                </a:path>
              </a:pathLst>
            </a:custGeom>
            <a:blipFill>
              <a:blip r:embed="rId5"/>
              <a:stretch>
                <a:fillRect r="5"/>
              </a:stretch>
            </a:blipFill>
          </p:spPr>
        </p:sp>
      </p:grpSp>
      <p:grpSp>
        <p:nvGrpSpPr>
          <p:cNvPr id="6" name="Group 6"/>
          <p:cNvGrpSpPr>
            <a:grpSpLocks noChangeAspect="1"/>
          </p:cNvGrpSpPr>
          <p:nvPr/>
        </p:nvGrpSpPr>
        <p:grpSpPr>
          <a:xfrm>
            <a:off x="7467741" y="1048357"/>
            <a:ext cx="3064752" cy="3048536"/>
            <a:chOff x="0" y="0"/>
            <a:chExt cx="2400300" cy="2387600"/>
          </a:xfrm>
        </p:grpSpPr>
        <p:sp>
          <p:nvSpPr>
            <p:cNvPr id="7" name="Freeform 7"/>
            <p:cNvSpPr/>
            <p:nvPr/>
          </p:nvSpPr>
          <p:spPr>
            <a:xfrm>
              <a:off x="0" y="0"/>
              <a:ext cx="2400427" cy="2387600"/>
            </a:xfrm>
            <a:custGeom>
              <a:avLst/>
              <a:gdLst/>
              <a:ahLst/>
              <a:cxnLst/>
              <a:rect l="l" t="t" r="r" b="b"/>
              <a:pathLst>
                <a:path w="2400427" h="2387600">
                  <a:moveTo>
                    <a:pt x="76200" y="0"/>
                  </a:moveTo>
                  <a:cubicBezTo>
                    <a:pt x="66040" y="0"/>
                    <a:pt x="56388" y="1905"/>
                    <a:pt x="46990" y="5842"/>
                  </a:cubicBezTo>
                  <a:cubicBezTo>
                    <a:pt x="37592" y="9779"/>
                    <a:pt x="29464" y="15240"/>
                    <a:pt x="22225" y="22352"/>
                  </a:cubicBezTo>
                  <a:cubicBezTo>
                    <a:pt x="14986" y="29464"/>
                    <a:pt x="9652" y="37719"/>
                    <a:pt x="5842" y="46990"/>
                  </a:cubicBezTo>
                  <a:cubicBezTo>
                    <a:pt x="2032" y="56261"/>
                    <a:pt x="0" y="66040"/>
                    <a:pt x="0" y="76200"/>
                  </a:cubicBezTo>
                  <a:lnTo>
                    <a:pt x="0" y="2311400"/>
                  </a:lnTo>
                  <a:lnTo>
                    <a:pt x="0" y="2311400"/>
                  </a:lnTo>
                  <a:cubicBezTo>
                    <a:pt x="0" y="2321560"/>
                    <a:pt x="1905" y="2331212"/>
                    <a:pt x="5842" y="2340483"/>
                  </a:cubicBezTo>
                  <a:cubicBezTo>
                    <a:pt x="9779" y="2349754"/>
                    <a:pt x="15240" y="2358009"/>
                    <a:pt x="22352" y="2365248"/>
                  </a:cubicBezTo>
                  <a:cubicBezTo>
                    <a:pt x="29464" y="2372487"/>
                    <a:pt x="37719" y="2377948"/>
                    <a:pt x="47117" y="2381758"/>
                  </a:cubicBezTo>
                  <a:cubicBezTo>
                    <a:pt x="56515" y="2385568"/>
                    <a:pt x="66040" y="2387600"/>
                    <a:pt x="76200" y="2387600"/>
                  </a:cubicBezTo>
                  <a:lnTo>
                    <a:pt x="2324100" y="2387600"/>
                  </a:lnTo>
                  <a:cubicBezTo>
                    <a:pt x="2334260" y="2387600"/>
                    <a:pt x="2343912" y="2385695"/>
                    <a:pt x="2353310" y="2381758"/>
                  </a:cubicBezTo>
                  <a:cubicBezTo>
                    <a:pt x="2362708" y="2377821"/>
                    <a:pt x="2370836" y="2372360"/>
                    <a:pt x="2378075" y="2365248"/>
                  </a:cubicBezTo>
                  <a:cubicBezTo>
                    <a:pt x="2385314" y="2358136"/>
                    <a:pt x="2390775" y="2349881"/>
                    <a:pt x="2394585" y="2340483"/>
                  </a:cubicBezTo>
                  <a:cubicBezTo>
                    <a:pt x="2398395" y="2331085"/>
                    <a:pt x="2400427" y="2321433"/>
                    <a:pt x="2400427" y="2311273"/>
                  </a:cubicBezTo>
                  <a:lnTo>
                    <a:pt x="2400427" y="76200"/>
                  </a:lnTo>
                  <a:cubicBezTo>
                    <a:pt x="2400427" y="66040"/>
                    <a:pt x="2398522" y="56388"/>
                    <a:pt x="2394585" y="46990"/>
                  </a:cubicBezTo>
                  <a:cubicBezTo>
                    <a:pt x="2390648" y="37592"/>
                    <a:pt x="2385187" y="29464"/>
                    <a:pt x="2378075" y="22225"/>
                  </a:cubicBezTo>
                  <a:cubicBezTo>
                    <a:pt x="2370963" y="14986"/>
                    <a:pt x="2362708" y="9525"/>
                    <a:pt x="2353310" y="5715"/>
                  </a:cubicBezTo>
                  <a:cubicBezTo>
                    <a:pt x="2343912" y="1905"/>
                    <a:pt x="2334260" y="0"/>
                    <a:pt x="2324100" y="0"/>
                  </a:cubicBezTo>
                  <a:close/>
                </a:path>
              </a:pathLst>
            </a:custGeom>
            <a:blipFill>
              <a:blip r:embed="rId6"/>
              <a:stretch>
                <a:fillRect r="5"/>
              </a:stretch>
            </a:blipFill>
          </p:spPr>
        </p:sp>
      </p:grpSp>
      <p:grpSp>
        <p:nvGrpSpPr>
          <p:cNvPr id="8" name="Group 8"/>
          <p:cNvGrpSpPr>
            <a:grpSpLocks noChangeAspect="1"/>
          </p:cNvGrpSpPr>
          <p:nvPr/>
        </p:nvGrpSpPr>
        <p:grpSpPr>
          <a:xfrm>
            <a:off x="12884961" y="1177894"/>
            <a:ext cx="3022436" cy="3006445"/>
            <a:chOff x="0" y="0"/>
            <a:chExt cx="2400300" cy="2387600"/>
          </a:xfrm>
        </p:grpSpPr>
        <p:sp>
          <p:nvSpPr>
            <p:cNvPr id="9" name="Freeform 9"/>
            <p:cNvSpPr/>
            <p:nvPr/>
          </p:nvSpPr>
          <p:spPr>
            <a:xfrm>
              <a:off x="0" y="0"/>
              <a:ext cx="2400427" cy="2387600"/>
            </a:xfrm>
            <a:custGeom>
              <a:avLst/>
              <a:gdLst/>
              <a:ahLst/>
              <a:cxnLst/>
              <a:rect l="l" t="t" r="r" b="b"/>
              <a:pathLst>
                <a:path w="2400427" h="2387600">
                  <a:moveTo>
                    <a:pt x="76200" y="0"/>
                  </a:moveTo>
                  <a:cubicBezTo>
                    <a:pt x="66040" y="0"/>
                    <a:pt x="56388" y="1905"/>
                    <a:pt x="46990" y="5842"/>
                  </a:cubicBezTo>
                  <a:cubicBezTo>
                    <a:pt x="37592" y="9779"/>
                    <a:pt x="29464" y="15240"/>
                    <a:pt x="22225" y="22352"/>
                  </a:cubicBezTo>
                  <a:cubicBezTo>
                    <a:pt x="14986" y="29464"/>
                    <a:pt x="9652" y="37719"/>
                    <a:pt x="5842" y="46990"/>
                  </a:cubicBezTo>
                  <a:cubicBezTo>
                    <a:pt x="2032" y="56261"/>
                    <a:pt x="0" y="66040"/>
                    <a:pt x="0" y="76200"/>
                  </a:cubicBezTo>
                  <a:lnTo>
                    <a:pt x="0" y="76200"/>
                  </a:lnTo>
                  <a:lnTo>
                    <a:pt x="0" y="2311400"/>
                  </a:lnTo>
                  <a:cubicBezTo>
                    <a:pt x="0" y="2321560"/>
                    <a:pt x="1905" y="2331212"/>
                    <a:pt x="5842" y="2340610"/>
                  </a:cubicBezTo>
                  <a:cubicBezTo>
                    <a:pt x="9779" y="2350008"/>
                    <a:pt x="15240" y="2358136"/>
                    <a:pt x="22352" y="2365375"/>
                  </a:cubicBezTo>
                  <a:cubicBezTo>
                    <a:pt x="29464" y="2372614"/>
                    <a:pt x="37719" y="2378075"/>
                    <a:pt x="47117" y="2381885"/>
                  </a:cubicBezTo>
                  <a:cubicBezTo>
                    <a:pt x="56515" y="2385695"/>
                    <a:pt x="66040" y="2387600"/>
                    <a:pt x="76200" y="2387600"/>
                  </a:cubicBezTo>
                  <a:lnTo>
                    <a:pt x="2324100" y="2387600"/>
                  </a:lnTo>
                  <a:cubicBezTo>
                    <a:pt x="2334260" y="2387600"/>
                    <a:pt x="2343912" y="2385695"/>
                    <a:pt x="2353310" y="2381758"/>
                  </a:cubicBezTo>
                  <a:cubicBezTo>
                    <a:pt x="2362708" y="2377821"/>
                    <a:pt x="2370836" y="2372360"/>
                    <a:pt x="2378075" y="2365248"/>
                  </a:cubicBezTo>
                  <a:cubicBezTo>
                    <a:pt x="2385314" y="2358136"/>
                    <a:pt x="2390775" y="2349881"/>
                    <a:pt x="2394585" y="2340483"/>
                  </a:cubicBezTo>
                  <a:cubicBezTo>
                    <a:pt x="2398395" y="2331085"/>
                    <a:pt x="2400427" y="2321433"/>
                    <a:pt x="2400427" y="2311273"/>
                  </a:cubicBezTo>
                  <a:lnTo>
                    <a:pt x="2400427" y="76200"/>
                  </a:lnTo>
                  <a:cubicBezTo>
                    <a:pt x="2400427" y="66040"/>
                    <a:pt x="2398522" y="56388"/>
                    <a:pt x="2394585" y="46990"/>
                  </a:cubicBezTo>
                  <a:cubicBezTo>
                    <a:pt x="2390648" y="37592"/>
                    <a:pt x="2385187" y="29464"/>
                    <a:pt x="2378075" y="22225"/>
                  </a:cubicBezTo>
                  <a:cubicBezTo>
                    <a:pt x="2370963" y="14986"/>
                    <a:pt x="2362708" y="9525"/>
                    <a:pt x="2353310" y="5715"/>
                  </a:cubicBezTo>
                  <a:cubicBezTo>
                    <a:pt x="2343912" y="1905"/>
                    <a:pt x="2334260" y="0"/>
                    <a:pt x="2324100" y="0"/>
                  </a:cubicBezTo>
                  <a:close/>
                </a:path>
              </a:pathLst>
            </a:custGeom>
            <a:blipFill>
              <a:blip r:embed="rId7"/>
              <a:stretch>
                <a:fillRect l="-114" r="-110"/>
              </a:stretch>
            </a:blipFill>
          </p:spPr>
        </p:sp>
      </p:grpSp>
      <p:grpSp>
        <p:nvGrpSpPr>
          <p:cNvPr id="10" name="Group 10"/>
          <p:cNvGrpSpPr>
            <a:grpSpLocks noChangeAspect="1"/>
          </p:cNvGrpSpPr>
          <p:nvPr/>
        </p:nvGrpSpPr>
        <p:grpSpPr>
          <a:xfrm>
            <a:off x="7532563" y="5520367"/>
            <a:ext cx="2999931" cy="2984058"/>
            <a:chOff x="0" y="0"/>
            <a:chExt cx="2400300" cy="2387600"/>
          </a:xfrm>
        </p:grpSpPr>
        <p:sp>
          <p:nvSpPr>
            <p:cNvPr id="11" name="Freeform 11"/>
            <p:cNvSpPr/>
            <p:nvPr/>
          </p:nvSpPr>
          <p:spPr>
            <a:xfrm>
              <a:off x="0" y="0"/>
              <a:ext cx="2400427" cy="2387600"/>
            </a:xfrm>
            <a:custGeom>
              <a:avLst/>
              <a:gdLst/>
              <a:ahLst/>
              <a:cxnLst/>
              <a:rect l="l" t="t" r="r" b="b"/>
              <a:pathLst>
                <a:path w="2400427" h="2387600">
                  <a:moveTo>
                    <a:pt x="76200" y="0"/>
                  </a:moveTo>
                  <a:cubicBezTo>
                    <a:pt x="66040" y="0"/>
                    <a:pt x="56388" y="1905"/>
                    <a:pt x="46990" y="5842"/>
                  </a:cubicBezTo>
                  <a:cubicBezTo>
                    <a:pt x="37592" y="9779"/>
                    <a:pt x="29464" y="15240"/>
                    <a:pt x="22225" y="22352"/>
                  </a:cubicBezTo>
                  <a:cubicBezTo>
                    <a:pt x="14986" y="29464"/>
                    <a:pt x="9652" y="37719"/>
                    <a:pt x="5842" y="46990"/>
                  </a:cubicBezTo>
                  <a:cubicBezTo>
                    <a:pt x="2032" y="56261"/>
                    <a:pt x="0" y="66040"/>
                    <a:pt x="0" y="76200"/>
                  </a:cubicBezTo>
                  <a:lnTo>
                    <a:pt x="0" y="76200"/>
                  </a:lnTo>
                  <a:lnTo>
                    <a:pt x="0" y="2311400"/>
                  </a:lnTo>
                  <a:cubicBezTo>
                    <a:pt x="0" y="2321560"/>
                    <a:pt x="1905" y="2331212"/>
                    <a:pt x="5842" y="2340610"/>
                  </a:cubicBezTo>
                  <a:cubicBezTo>
                    <a:pt x="9779" y="2350008"/>
                    <a:pt x="15240" y="2358136"/>
                    <a:pt x="22352" y="2365375"/>
                  </a:cubicBezTo>
                  <a:cubicBezTo>
                    <a:pt x="29464" y="2372614"/>
                    <a:pt x="37719" y="2378075"/>
                    <a:pt x="47117" y="2381885"/>
                  </a:cubicBezTo>
                  <a:cubicBezTo>
                    <a:pt x="56515" y="2385695"/>
                    <a:pt x="66040" y="2387600"/>
                    <a:pt x="76200" y="2387600"/>
                  </a:cubicBezTo>
                  <a:lnTo>
                    <a:pt x="2324100" y="2387600"/>
                  </a:lnTo>
                  <a:cubicBezTo>
                    <a:pt x="2334260" y="2387600"/>
                    <a:pt x="2343912" y="2385695"/>
                    <a:pt x="2353310" y="2381758"/>
                  </a:cubicBezTo>
                  <a:cubicBezTo>
                    <a:pt x="2362708" y="2377821"/>
                    <a:pt x="2370836" y="2372360"/>
                    <a:pt x="2378075" y="2365248"/>
                  </a:cubicBezTo>
                  <a:cubicBezTo>
                    <a:pt x="2385314" y="2358136"/>
                    <a:pt x="2390775" y="2349881"/>
                    <a:pt x="2394585" y="2340483"/>
                  </a:cubicBezTo>
                  <a:cubicBezTo>
                    <a:pt x="2398395" y="2331085"/>
                    <a:pt x="2400427" y="2321433"/>
                    <a:pt x="2400427" y="2311273"/>
                  </a:cubicBezTo>
                  <a:lnTo>
                    <a:pt x="2400427" y="76200"/>
                  </a:lnTo>
                  <a:cubicBezTo>
                    <a:pt x="2400427" y="66040"/>
                    <a:pt x="2398522" y="56388"/>
                    <a:pt x="2394585" y="46990"/>
                  </a:cubicBezTo>
                  <a:cubicBezTo>
                    <a:pt x="2390648" y="37592"/>
                    <a:pt x="2385187" y="29464"/>
                    <a:pt x="2378075" y="22225"/>
                  </a:cubicBezTo>
                  <a:cubicBezTo>
                    <a:pt x="2370963" y="14986"/>
                    <a:pt x="2362708" y="9525"/>
                    <a:pt x="2353310" y="5715"/>
                  </a:cubicBezTo>
                  <a:cubicBezTo>
                    <a:pt x="2343912" y="1905"/>
                    <a:pt x="2334260" y="0"/>
                    <a:pt x="2324100" y="0"/>
                  </a:cubicBezTo>
                  <a:close/>
                </a:path>
              </a:pathLst>
            </a:custGeom>
            <a:blipFill>
              <a:blip r:embed="rId8"/>
              <a:stretch>
                <a:fillRect l="-6" r="-7"/>
              </a:stretch>
            </a:blipFill>
          </p:spPr>
        </p:sp>
      </p:grpSp>
      <p:grpSp>
        <p:nvGrpSpPr>
          <p:cNvPr id="12" name="Group 12"/>
          <p:cNvGrpSpPr>
            <a:grpSpLocks noChangeAspect="1"/>
          </p:cNvGrpSpPr>
          <p:nvPr/>
        </p:nvGrpSpPr>
        <p:grpSpPr>
          <a:xfrm>
            <a:off x="2218635" y="5724473"/>
            <a:ext cx="2911097" cy="2922835"/>
            <a:chOff x="0" y="0"/>
            <a:chExt cx="3149600" cy="3162300"/>
          </a:xfrm>
        </p:grpSpPr>
        <p:sp>
          <p:nvSpPr>
            <p:cNvPr id="13" name="Freeform 13"/>
            <p:cNvSpPr/>
            <p:nvPr/>
          </p:nvSpPr>
          <p:spPr>
            <a:xfrm>
              <a:off x="0" y="0"/>
              <a:ext cx="3149727" cy="3162300"/>
            </a:xfrm>
            <a:custGeom>
              <a:avLst/>
              <a:gdLst/>
              <a:ahLst/>
              <a:cxnLst/>
              <a:rect l="l" t="t" r="r" b="b"/>
              <a:pathLst>
                <a:path w="3149727" h="3162300">
                  <a:moveTo>
                    <a:pt x="76200" y="0"/>
                  </a:moveTo>
                  <a:cubicBezTo>
                    <a:pt x="66040" y="0"/>
                    <a:pt x="56388" y="1905"/>
                    <a:pt x="46990" y="5842"/>
                  </a:cubicBezTo>
                  <a:cubicBezTo>
                    <a:pt x="37592" y="9779"/>
                    <a:pt x="29464" y="15240"/>
                    <a:pt x="22225" y="22352"/>
                  </a:cubicBezTo>
                  <a:cubicBezTo>
                    <a:pt x="14986" y="29464"/>
                    <a:pt x="9652" y="37719"/>
                    <a:pt x="5842" y="46990"/>
                  </a:cubicBezTo>
                  <a:cubicBezTo>
                    <a:pt x="2032" y="56261"/>
                    <a:pt x="0" y="66040"/>
                    <a:pt x="0" y="76200"/>
                  </a:cubicBezTo>
                  <a:lnTo>
                    <a:pt x="0" y="3086100"/>
                  </a:lnTo>
                  <a:lnTo>
                    <a:pt x="0" y="3086100"/>
                  </a:lnTo>
                  <a:cubicBezTo>
                    <a:pt x="0" y="3096260"/>
                    <a:pt x="1905" y="3105912"/>
                    <a:pt x="5842" y="3115310"/>
                  </a:cubicBezTo>
                  <a:cubicBezTo>
                    <a:pt x="9779" y="3124708"/>
                    <a:pt x="15240" y="3132836"/>
                    <a:pt x="22352" y="3140075"/>
                  </a:cubicBezTo>
                  <a:cubicBezTo>
                    <a:pt x="29464" y="3147314"/>
                    <a:pt x="37719" y="3152775"/>
                    <a:pt x="47117" y="3156585"/>
                  </a:cubicBezTo>
                  <a:cubicBezTo>
                    <a:pt x="56515" y="3160395"/>
                    <a:pt x="66040" y="3162300"/>
                    <a:pt x="76200" y="3162300"/>
                  </a:cubicBezTo>
                  <a:lnTo>
                    <a:pt x="3073400" y="3162300"/>
                  </a:lnTo>
                  <a:cubicBezTo>
                    <a:pt x="3083560" y="3162300"/>
                    <a:pt x="3093212" y="3160395"/>
                    <a:pt x="3102610" y="3156458"/>
                  </a:cubicBezTo>
                  <a:cubicBezTo>
                    <a:pt x="3112008" y="3152521"/>
                    <a:pt x="3120136" y="3147060"/>
                    <a:pt x="3127375" y="3139948"/>
                  </a:cubicBezTo>
                  <a:cubicBezTo>
                    <a:pt x="3134614" y="3132836"/>
                    <a:pt x="3140075" y="3124581"/>
                    <a:pt x="3143885" y="3115183"/>
                  </a:cubicBezTo>
                  <a:cubicBezTo>
                    <a:pt x="3147695" y="3105785"/>
                    <a:pt x="3149727" y="3096133"/>
                    <a:pt x="3149727" y="3085973"/>
                  </a:cubicBezTo>
                  <a:lnTo>
                    <a:pt x="3149727" y="76200"/>
                  </a:lnTo>
                  <a:cubicBezTo>
                    <a:pt x="3149727" y="66040"/>
                    <a:pt x="3147822" y="56388"/>
                    <a:pt x="3143885" y="46990"/>
                  </a:cubicBezTo>
                  <a:cubicBezTo>
                    <a:pt x="3139948" y="37592"/>
                    <a:pt x="3134487" y="29464"/>
                    <a:pt x="3127375" y="22225"/>
                  </a:cubicBezTo>
                  <a:cubicBezTo>
                    <a:pt x="3120263" y="14986"/>
                    <a:pt x="3112008" y="9525"/>
                    <a:pt x="3102610" y="5715"/>
                  </a:cubicBezTo>
                  <a:cubicBezTo>
                    <a:pt x="3093212" y="1905"/>
                    <a:pt x="3083560" y="0"/>
                    <a:pt x="3073400" y="0"/>
                  </a:cubicBezTo>
                  <a:close/>
                </a:path>
              </a:pathLst>
            </a:custGeom>
            <a:blipFill>
              <a:blip r:embed="rId9"/>
              <a:stretch>
                <a:fillRect r="4"/>
              </a:stretch>
            </a:blipFill>
          </p:spPr>
        </p:sp>
      </p:grpSp>
      <p:grpSp>
        <p:nvGrpSpPr>
          <p:cNvPr id="14" name="Group 14"/>
          <p:cNvGrpSpPr>
            <a:grpSpLocks noChangeAspect="1"/>
          </p:cNvGrpSpPr>
          <p:nvPr/>
        </p:nvGrpSpPr>
        <p:grpSpPr>
          <a:xfrm>
            <a:off x="12935324" y="5520367"/>
            <a:ext cx="2972074" cy="2984058"/>
            <a:chOff x="0" y="0"/>
            <a:chExt cx="3149600" cy="3162300"/>
          </a:xfrm>
        </p:grpSpPr>
        <p:sp>
          <p:nvSpPr>
            <p:cNvPr id="15" name="Freeform 15"/>
            <p:cNvSpPr/>
            <p:nvPr/>
          </p:nvSpPr>
          <p:spPr>
            <a:xfrm>
              <a:off x="0" y="0"/>
              <a:ext cx="3149727" cy="3162300"/>
            </a:xfrm>
            <a:custGeom>
              <a:avLst/>
              <a:gdLst/>
              <a:ahLst/>
              <a:cxnLst/>
              <a:rect l="l" t="t" r="r" b="b"/>
              <a:pathLst>
                <a:path w="3149727" h="3162300">
                  <a:moveTo>
                    <a:pt x="76200" y="0"/>
                  </a:moveTo>
                  <a:cubicBezTo>
                    <a:pt x="66040" y="0"/>
                    <a:pt x="56388" y="1905"/>
                    <a:pt x="46990" y="5842"/>
                  </a:cubicBezTo>
                  <a:cubicBezTo>
                    <a:pt x="37592" y="9779"/>
                    <a:pt x="29464" y="15240"/>
                    <a:pt x="22225" y="22352"/>
                  </a:cubicBezTo>
                  <a:cubicBezTo>
                    <a:pt x="14986" y="29464"/>
                    <a:pt x="9652" y="37719"/>
                    <a:pt x="5842" y="46990"/>
                  </a:cubicBezTo>
                  <a:cubicBezTo>
                    <a:pt x="2032" y="56261"/>
                    <a:pt x="0" y="66040"/>
                    <a:pt x="0" y="76200"/>
                  </a:cubicBezTo>
                  <a:lnTo>
                    <a:pt x="0" y="76200"/>
                  </a:lnTo>
                  <a:lnTo>
                    <a:pt x="0" y="3086100"/>
                  </a:lnTo>
                  <a:cubicBezTo>
                    <a:pt x="0" y="3096260"/>
                    <a:pt x="1905" y="3105912"/>
                    <a:pt x="5842" y="3115310"/>
                  </a:cubicBezTo>
                  <a:cubicBezTo>
                    <a:pt x="9779" y="3124708"/>
                    <a:pt x="15240" y="3132836"/>
                    <a:pt x="22352" y="3140075"/>
                  </a:cubicBezTo>
                  <a:cubicBezTo>
                    <a:pt x="29464" y="3147314"/>
                    <a:pt x="37719" y="3152775"/>
                    <a:pt x="47117" y="3156585"/>
                  </a:cubicBezTo>
                  <a:cubicBezTo>
                    <a:pt x="56515" y="3160395"/>
                    <a:pt x="66040" y="3162300"/>
                    <a:pt x="76200" y="3162300"/>
                  </a:cubicBezTo>
                  <a:lnTo>
                    <a:pt x="3073400" y="3162300"/>
                  </a:lnTo>
                  <a:cubicBezTo>
                    <a:pt x="3083560" y="3162300"/>
                    <a:pt x="3093212" y="3160395"/>
                    <a:pt x="3102610" y="3156458"/>
                  </a:cubicBezTo>
                  <a:cubicBezTo>
                    <a:pt x="3112008" y="3152521"/>
                    <a:pt x="3120136" y="3147060"/>
                    <a:pt x="3127375" y="3139948"/>
                  </a:cubicBezTo>
                  <a:cubicBezTo>
                    <a:pt x="3134614" y="3132836"/>
                    <a:pt x="3140075" y="3124581"/>
                    <a:pt x="3143885" y="3115183"/>
                  </a:cubicBezTo>
                  <a:cubicBezTo>
                    <a:pt x="3147695" y="3105785"/>
                    <a:pt x="3149727" y="3096133"/>
                    <a:pt x="3149727" y="3085973"/>
                  </a:cubicBezTo>
                  <a:lnTo>
                    <a:pt x="3149727" y="76200"/>
                  </a:lnTo>
                  <a:cubicBezTo>
                    <a:pt x="3149727" y="66040"/>
                    <a:pt x="3147822" y="56388"/>
                    <a:pt x="3143885" y="46990"/>
                  </a:cubicBezTo>
                  <a:cubicBezTo>
                    <a:pt x="3139948" y="37592"/>
                    <a:pt x="3134487" y="29464"/>
                    <a:pt x="3127375" y="22225"/>
                  </a:cubicBezTo>
                  <a:cubicBezTo>
                    <a:pt x="3120263" y="14986"/>
                    <a:pt x="3112008" y="9525"/>
                    <a:pt x="3102610" y="5715"/>
                  </a:cubicBezTo>
                  <a:cubicBezTo>
                    <a:pt x="3093212" y="1905"/>
                    <a:pt x="3083560" y="0"/>
                    <a:pt x="3073400" y="0"/>
                  </a:cubicBezTo>
                  <a:close/>
                </a:path>
              </a:pathLst>
            </a:custGeom>
            <a:blipFill>
              <a:blip r:embed="rId10"/>
              <a:stretch>
                <a:fillRect l="-296" r="-319"/>
              </a:stretch>
            </a:blipFill>
          </p:spPr>
        </p:sp>
      </p:grpSp>
      <p:sp>
        <p:nvSpPr>
          <p:cNvPr id="16" name="TextBox 16"/>
          <p:cNvSpPr txBox="1"/>
          <p:nvPr/>
        </p:nvSpPr>
        <p:spPr>
          <a:xfrm>
            <a:off x="2221557" y="44635"/>
            <a:ext cx="6789050" cy="1028700"/>
          </a:xfrm>
          <a:prstGeom prst="rect">
            <a:avLst/>
          </a:prstGeom>
        </p:spPr>
        <p:txBody>
          <a:bodyPr lIns="0" tIns="0" rIns="0" bIns="0" rtlCol="0" anchor="t">
            <a:spAutoFit/>
          </a:bodyPr>
          <a:lstStyle/>
          <a:p>
            <a:pPr algn="l">
              <a:lnSpc>
                <a:spcPts val="8400"/>
              </a:lnSpc>
            </a:pPr>
            <a:r>
              <a:rPr lang="en-US" sz="6000" spc="36">
                <a:solidFill>
                  <a:srgbClr val="000000"/>
                </a:solidFill>
                <a:latin typeface="IBM Plex Sans Condensed Bold"/>
              </a:rPr>
              <a:t>Gereken Kaynaklar</a:t>
            </a:r>
          </a:p>
        </p:txBody>
      </p:sp>
      <p:sp>
        <p:nvSpPr>
          <p:cNvPr id="17" name="TextBox 17"/>
          <p:cNvSpPr txBox="1"/>
          <p:nvPr/>
        </p:nvSpPr>
        <p:spPr>
          <a:xfrm>
            <a:off x="2218635" y="4226110"/>
            <a:ext cx="3353310" cy="1294257"/>
          </a:xfrm>
          <a:prstGeom prst="rect">
            <a:avLst/>
          </a:prstGeom>
        </p:spPr>
        <p:txBody>
          <a:bodyPr lIns="0" tIns="0" rIns="0" bIns="0" rtlCol="0" anchor="t">
            <a:spAutoFit/>
          </a:bodyPr>
          <a:lstStyle/>
          <a:p>
            <a:pPr algn="ctr">
              <a:lnSpc>
                <a:spcPts val="5334"/>
              </a:lnSpc>
            </a:pPr>
            <a:r>
              <a:rPr lang="en-US" sz="3000">
                <a:solidFill>
                  <a:srgbClr val="272525"/>
                </a:solidFill>
                <a:latin typeface="Source Sans Pro"/>
              </a:rPr>
              <a:t>Üretimde kullanılacak robotlar</a:t>
            </a:r>
          </a:p>
        </p:txBody>
      </p:sp>
      <p:sp>
        <p:nvSpPr>
          <p:cNvPr id="18" name="TextBox 18"/>
          <p:cNvSpPr txBox="1"/>
          <p:nvPr/>
        </p:nvSpPr>
        <p:spPr>
          <a:xfrm>
            <a:off x="2218635" y="8778613"/>
            <a:ext cx="2642372" cy="1047750"/>
          </a:xfrm>
          <a:prstGeom prst="rect">
            <a:avLst/>
          </a:prstGeom>
        </p:spPr>
        <p:txBody>
          <a:bodyPr lIns="0" tIns="0" rIns="0" bIns="0" rtlCol="0" anchor="t">
            <a:spAutoFit/>
          </a:bodyPr>
          <a:lstStyle/>
          <a:p>
            <a:pPr algn="ctr">
              <a:lnSpc>
                <a:spcPts val="4200"/>
              </a:lnSpc>
            </a:pPr>
            <a:r>
              <a:rPr lang="en-US" sz="3000">
                <a:solidFill>
                  <a:srgbClr val="272525"/>
                </a:solidFill>
                <a:latin typeface="Source Sans Pro"/>
              </a:rPr>
              <a:t>İnsan kaynağı, işgücü</a:t>
            </a:r>
          </a:p>
        </p:txBody>
      </p:sp>
      <p:sp>
        <p:nvSpPr>
          <p:cNvPr id="19" name="TextBox 19"/>
          <p:cNvSpPr txBox="1"/>
          <p:nvPr/>
        </p:nvSpPr>
        <p:spPr>
          <a:xfrm>
            <a:off x="7532563" y="4330885"/>
            <a:ext cx="2956090" cy="514350"/>
          </a:xfrm>
          <a:prstGeom prst="rect">
            <a:avLst/>
          </a:prstGeom>
        </p:spPr>
        <p:txBody>
          <a:bodyPr lIns="0" tIns="0" rIns="0" bIns="0" rtlCol="0" anchor="t">
            <a:spAutoFit/>
          </a:bodyPr>
          <a:lstStyle/>
          <a:p>
            <a:pPr algn="l">
              <a:lnSpc>
                <a:spcPts val="4200"/>
              </a:lnSpc>
            </a:pPr>
            <a:r>
              <a:rPr lang="en-US" sz="3000">
                <a:solidFill>
                  <a:srgbClr val="272525"/>
                </a:solidFill>
                <a:latin typeface="Source Sans Pro"/>
              </a:rPr>
              <a:t>ERP yazılım aracı</a:t>
            </a:r>
          </a:p>
        </p:txBody>
      </p:sp>
      <p:sp>
        <p:nvSpPr>
          <p:cNvPr id="20" name="TextBox 20"/>
          <p:cNvSpPr txBox="1"/>
          <p:nvPr/>
        </p:nvSpPr>
        <p:spPr>
          <a:xfrm>
            <a:off x="13336816" y="4330885"/>
            <a:ext cx="2169088" cy="514350"/>
          </a:xfrm>
          <a:prstGeom prst="rect">
            <a:avLst/>
          </a:prstGeom>
        </p:spPr>
        <p:txBody>
          <a:bodyPr lIns="0" tIns="0" rIns="0" bIns="0" rtlCol="0" anchor="t">
            <a:spAutoFit/>
          </a:bodyPr>
          <a:lstStyle/>
          <a:p>
            <a:pPr algn="l">
              <a:lnSpc>
                <a:spcPts val="4200"/>
              </a:lnSpc>
            </a:pPr>
            <a:r>
              <a:rPr lang="en-US" sz="3000">
                <a:solidFill>
                  <a:srgbClr val="272525"/>
                </a:solidFill>
                <a:latin typeface="Source Sans Pro"/>
              </a:rPr>
              <a:t>SAP yazılımı</a:t>
            </a:r>
          </a:p>
        </p:txBody>
      </p:sp>
      <p:sp>
        <p:nvSpPr>
          <p:cNvPr id="21" name="TextBox 21"/>
          <p:cNvSpPr txBox="1"/>
          <p:nvPr/>
        </p:nvSpPr>
        <p:spPr>
          <a:xfrm>
            <a:off x="13185256" y="8778613"/>
            <a:ext cx="2291479" cy="1047750"/>
          </a:xfrm>
          <a:prstGeom prst="rect">
            <a:avLst/>
          </a:prstGeom>
        </p:spPr>
        <p:txBody>
          <a:bodyPr lIns="0" tIns="0" rIns="0" bIns="0" rtlCol="0" anchor="t">
            <a:spAutoFit/>
          </a:bodyPr>
          <a:lstStyle/>
          <a:p>
            <a:pPr algn="ctr">
              <a:lnSpc>
                <a:spcPts val="4200"/>
              </a:lnSpc>
            </a:pPr>
            <a:r>
              <a:rPr lang="en-US" sz="3000">
                <a:solidFill>
                  <a:srgbClr val="272525"/>
                </a:solidFill>
                <a:latin typeface="Source Sans Pro"/>
              </a:rPr>
              <a:t>Kalite kontrol sistemleri</a:t>
            </a:r>
          </a:p>
        </p:txBody>
      </p:sp>
      <p:sp>
        <p:nvSpPr>
          <p:cNvPr id="22" name="TextBox 22"/>
          <p:cNvSpPr txBox="1"/>
          <p:nvPr/>
        </p:nvSpPr>
        <p:spPr>
          <a:xfrm>
            <a:off x="7937088" y="8816713"/>
            <a:ext cx="2123276" cy="514350"/>
          </a:xfrm>
          <a:prstGeom prst="rect">
            <a:avLst/>
          </a:prstGeom>
        </p:spPr>
        <p:txBody>
          <a:bodyPr lIns="0" tIns="0" rIns="0" bIns="0" rtlCol="0" anchor="t">
            <a:spAutoFit/>
          </a:bodyPr>
          <a:lstStyle/>
          <a:p>
            <a:pPr algn="l">
              <a:lnSpc>
                <a:spcPts val="4200"/>
              </a:lnSpc>
            </a:pPr>
            <a:r>
              <a:rPr lang="en-US" sz="3000">
                <a:solidFill>
                  <a:srgbClr val="272525"/>
                </a:solidFill>
                <a:latin typeface="Source Sans Pro"/>
              </a:rPr>
              <a:t>Bulut sistemi</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100" r="5010" b="30978"/>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5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268359"/>
            <a:ext cx="20120727" cy="10668405"/>
          </a:xfrm>
          <a:prstGeom prst="rect">
            <a:avLst/>
          </a:prstGeom>
        </p:spPr>
      </p:pic>
      <p:grpSp>
        <p:nvGrpSpPr>
          <p:cNvPr id="4" name="Group 4"/>
          <p:cNvGrpSpPr>
            <a:grpSpLocks noChangeAspect="1"/>
          </p:cNvGrpSpPr>
          <p:nvPr/>
        </p:nvGrpSpPr>
        <p:grpSpPr>
          <a:xfrm>
            <a:off x="2236568" y="2078750"/>
            <a:ext cx="2461419" cy="2461419"/>
            <a:chOff x="0" y="0"/>
            <a:chExt cx="2400300" cy="2400300"/>
          </a:xfrm>
        </p:grpSpPr>
        <p:sp>
          <p:nvSpPr>
            <p:cNvPr id="5" name="Freeform 5"/>
            <p:cNvSpPr/>
            <p:nvPr/>
          </p:nvSpPr>
          <p:spPr>
            <a:xfrm>
              <a:off x="0" y="0"/>
              <a:ext cx="2400427" cy="2400300"/>
            </a:xfrm>
            <a:custGeom>
              <a:avLst/>
              <a:gdLst/>
              <a:ahLst/>
              <a:cxnLst/>
              <a:rect l="l" t="t" r="r" b="b"/>
              <a:pathLst>
                <a:path w="2400427" h="2400300">
                  <a:moveTo>
                    <a:pt x="76200" y="0"/>
                  </a:moveTo>
                  <a:cubicBezTo>
                    <a:pt x="66040" y="0"/>
                    <a:pt x="56388" y="1905"/>
                    <a:pt x="46990" y="5842"/>
                  </a:cubicBezTo>
                  <a:cubicBezTo>
                    <a:pt x="37592" y="9779"/>
                    <a:pt x="29464" y="15240"/>
                    <a:pt x="22225" y="22352"/>
                  </a:cubicBezTo>
                  <a:cubicBezTo>
                    <a:pt x="14986" y="29464"/>
                    <a:pt x="9652" y="37719"/>
                    <a:pt x="5842" y="46990"/>
                  </a:cubicBezTo>
                  <a:cubicBezTo>
                    <a:pt x="2032" y="56261"/>
                    <a:pt x="0" y="66040"/>
                    <a:pt x="0" y="76200"/>
                  </a:cubicBezTo>
                  <a:lnTo>
                    <a:pt x="0" y="76200"/>
                  </a:lnTo>
                  <a:lnTo>
                    <a:pt x="0" y="2324100"/>
                  </a:lnTo>
                  <a:cubicBezTo>
                    <a:pt x="0" y="2334260"/>
                    <a:pt x="1905" y="2343912"/>
                    <a:pt x="5842" y="2353310"/>
                  </a:cubicBezTo>
                  <a:cubicBezTo>
                    <a:pt x="9779" y="2362708"/>
                    <a:pt x="15240" y="2370836"/>
                    <a:pt x="22352" y="2378075"/>
                  </a:cubicBezTo>
                  <a:cubicBezTo>
                    <a:pt x="29464" y="2385314"/>
                    <a:pt x="37719" y="2390775"/>
                    <a:pt x="47117" y="2394585"/>
                  </a:cubicBezTo>
                  <a:cubicBezTo>
                    <a:pt x="56515" y="2398395"/>
                    <a:pt x="66040" y="2400300"/>
                    <a:pt x="76200" y="2400300"/>
                  </a:cubicBezTo>
                  <a:lnTo>
                    <a:pt x="2324100" y="2400300"/>
                  </a:lnTo>
                  <a:cubicBezTo>
                    <a:pt x="2334260" y="2400300"/>
                    <a:pt x="2343912" y="2398395"/>
                    <a:pt x="2353310" y="2394458"/>
                  </a:cubicBezTo>
                  <a:cubicBezTo>
                    <a:pt x="2362708" y="2390521"/>
                    <a:pt x="2370836" y="2385060"/>
                    <a:pt x="2378075" y="2377948"/>
                  </a:cubicBezTo>
                  <a:cubicBezTo>
                    <a:pt x="2385314" y="2370836"/>
                    <a:pt x="2390775" y="2362581"/>
                    <a:pt x="2394585" y="2353183"/>
                  </a:cubicBezTo>
                  <a:cubicBezTo>
                    <a:pt x="2398395" y="2343785"/>
                    <a:pt x="2400427" y="2334133"/>
                    <a:pt x="2400427" y="2323973"/>
                  </a:cubicBezTo>
                  <a:lnTo>
                    <a:pt x="2400427" y="76200"/>
                  </a:lnTo>
                  <a:cubicBezTo>
                    <a:pt x="2400427" y="66040"/>
                    <a:pt x="2398522" y="56388"/>
                    <a:pt x="2394585" y="46990"/>
                  </a:cubicBezTo>
                  <a:cubicBezTo>
                    <a:pt x="2390648" y="37592"/>
                    <a:pt x="2385187" y="29464"/>
                    <a:pt x="2378075" y="22225"/>
                  </a:cubicBezTo>
                  <a:cubicBezTo>
                    <a:pt x="2370963" y="14986"/>
                    <a:pt x="2362708" y="9525"/>
                    <a:pt x="2353310" y="5715"/>
                  </a:cubicBezTo>
                  <a:cubicBezTo>
                    <a:pt x="2343912" y="1905"/>
                    <a:pt x="2334260" y="0"/>
                    <a:pt x="2324100" y="0"/>
                  </a:cubicBezTo>
                  <a:close/>
                </a:path>
              </a:pathLst>
            </a:custGeom>
            <a:blipFill>
              <a:blip r:embed="rId5"/>
              <a:stretch>
                <a:fillRect l="-39" r="-34"/>
              </a:stretch>
            </a:blipFill>
          </p:spPr>
        </p:sp>
      </p:grpSp>
      <p:grpSp>
        <p:nvGrpSpPr>
          <p:cNvPr id="6" name="Group 6"/>
          <p:cNvGrpSpPr>
            <a:grpSpLocks noChangeAspect="1"/>
          </p:cNvGrpSpPr>
          <p:nvPr/>
        </p:nvGrpSpPr>
        <p:grpSpPr>
          <a:xfrm>
            <a:off x="7228545" y="2078750"/>
            <a:ext cx="2461419" cy="2461419"/>
            <a:chOff x="0" y="0"/>
            <a:chExt cx="2400300" cy="2400300"/>
          </a:xfrm>
        </p:grpSpPr>
        <p:sp>
          <p:nvSpPr>
            <p:cNvPr id="7" name="Freeform 7"/>
            <p:cNvSpPr/>
            <p:nvPr/>
          </p:nvSpPr>
          <p:spPr>
            <a:xfrm>
              <a:off x="0" y="0"/>
              <a:ext cx="2400427" cy="2400300"/>
            </a:xfrm>
            <a:custGeom>
              <a:avLst/>
              <a:gdLst/>
              <a:ahLst/>
              <a:cxnLst/>
              <a:rect l="l" t="t" r="r" b="b"/>
              <a:pathLst>
                <a:path w="2400427" h="2400300">
                  <a:moveTo>
                    <a:pt x="76200" y="0"/>
                  </a:moveTo>
                  <a:cubicBezTo>
                    <a:pt x="66040" y="0"/>
                    <a:pt x="56388" y="1905"/>
                    <a:pt x="46990" y="5842"/>
                  </a:cubicBezTo>
                  <a:cubicBezTo>
                    <a:pt x="37592" y="9779"/>
                    <a:pt x="29464" y="15240"/>
                    <a:pt x="22225" y="22352"/>
                  </a:cubicBezTo>
                  <a:cubicBezTo>
                    <a:pt x="14986" y="29464"/>
                    <a:pt x="9652" y="37719"/>
                    <a:pt x="5842" y="46990"/>
                  </a:cubicBezTo>
                  <a:cubicBezTo>
                    <a:pt x="2032" y="56261"/>
                    <a:pt x="0" y="66040"/>
                    <a:pt x="0" y="76200"/>
                  </a:cubicBezTo>
                  <a:lnTo>
                    <a:pt x="0" y="76200"/>
                  </a:lnTo>
                  <a:lnTo>
                    <a:pt x="0" y="2324100"/>
                  </a:lnTo>
                  <a:cubicBezTo>
                    <a:pt x="0" y="2334260"/>
                    <a:pt x="1905" y="2343912"/>
                    <a:pt x="5842" y="2353310"/>
                  </a:cubicBezTo>
                  <a:cubicBezTo>
                    <a:pt x="9779" y="2362708"/>
                    <a:pt x="15240" y="2370836"/>
                    <a:pt x="22352" y="2378075"/>
                  </a:cubicBezTo>
                  <a:cubicBezTo>
                    <a:pt x="29464" y="2385314"/>
                    <a:pt x="37719" y="2390775"/>
                    <a:pt x="47117" y="2394585"/>
                  </a:cubicBezTo>
                  <a:cubicBezTo>
                    <a:pt x="56515" y="2398395"/>
                    <a:pt x="66040" y="2400300"/>
                    <a:pt x="76200" y="2400300"/>
                  </a:cubicBezTo>
                  <a:lnTo>
                    <a:pt x="2324100" y="2400300"/>
                  </a:lnTo>
                  <a:cubicBezTo>
                    <a:pt x="2334260" y="2400300"/>
                    <a:pt x="2343912" y="2398395"/>
                    <a:pt x="2353310" y="2394458"/>
                  </a:cubicBezTo>
                  <a:cubicBezTo>
                    <a:pt x="2362708" y="2390521"/>
                    <a:pt x="2370836" y="2385060"/>
                    <a:pt x="2378075" y="2377948"/>
                  </a:cubicBezTo>
                  <a:cubicBezTo>
                    <a:pt x="2385314" y="2370836"/>
                    <a:pt x="2390775" y="2362581"/>
                    <a:pt x="2394585" y="2353183"/>
                  </a:cubicBezTo>
                  <a:cubicBezTo>
                    <a:pt x="2398395" y="2343785"/>
                    <a:pt x="2400427" y="2334133"/>
                    <a:pt x="2400427" y="2323973"/>
                  </a:cubicBezTo>
                  <a:lnTo>
                    <a:pt x="2400427" y="76200"/>
                  </a:lnTo>
                  <a:cubicBezTo>
                    <a:pt x="2400427" y="66040"/>
                    <a:pt x="2398522" y="56388"/>
                    <a:pt x="2394585" y="46990"/>
                  </a:cubicBezTo>
                  <a:cubicBezTo>
                    <a:pt x="2390648" y="37592"/>
                    <a:pt x="2385187" y="29464"/>
                    <a:pt x="2378075" y="22225"/>
                  </a:cubicBezTo>
                  <a:cubicBezTo>
                    <a:pt x="2370963" y="14986"/>
                    <a:pt x="2362708" y="9525"/>
                    <a:pt x="2353310" y="5715"/>
                  </a:cubicBezTo>
                  <a:cubicBezTo>
                    <a:pt x="2343912" y="1905"/>
                    <a:pt x="2334260" y="0"/>
                    <a:pt x="2324100" y="0"/>
                  </a:cubicBezTo>
                  <a:close/>
                </a:path>
              </a:pathLst>
            </a:custGeom>
            <a:blipFill>
              <a:blip r:embed="rId6"/>
              <a:stretch>
                <a:fillRect l="-35" r="-30"/>
              </a:stretch>
            </a:blipFill>
          </p:spPr>
        </p:sp>
      </p:grpSp>
      <p:grpSp>
        <p:nvGrpSpPr>
          <p:cNvPr id="8" name="Group 8"/>
          <p:cNvGrpSpPr>
            <a:grpSpLocks noChangeAspect="1"/>
          </p:cNvGrpSpPr>
          <p:nvPr/>
        </p:nvGrpSpPr>
        <p:grpSpPr>
          <a:xfrm>
            <a:off x="11921671" y="2078750"/>
            <a:ext cx="2635071" cy="2635071"/>
            <a:chOff x="0" y="0"/>
            <a:chExt cx="2400300" cy="2400300"/>
          </a:xfrm>
        </p:grpSpPr>
        <p:sp>
          <p:nvSpPr>
            <p:cNvPr id="9" name="Freeform 9"/>
            <p:cNvSpPr/>
            <p:nvPr/>
          </p:nvSpPr>
          <p:spPr>
            <a:xfrm>
              <a:off x="0" y="0"/>
              <a:ext cx="2400427" cy="2400300"/>
            </a:xfrm>
            <a:custGeom>
              <a:avLst/>
              <a:gdLst/>
              <a:ahLst/>
              <a:cxnLst/>
              <a:rect l="l" t="t" r="r" b="b"/>
              <a:pathLst>
                <a:path w="2400427" h="2400300">
                  <a:moveTo>
                    <a:pt x="76200" y="0"/>
                  </a:moveTo>
                  <a:cubicBezTo>
                    <a:pt x="66040" y="0"/>
                    <a:pt x="56388" y="1905"/>
                    <a:pt x="46990" y="5842"/>
                  </a:cubicBezTo>
                  <a:cubicBezTo>
                    <a:pt x="37592" y="9779"/>
                    <a:pt x="29464" y="15240"/>
                    <a:pt x="22225" y="22352"/>
                  </a:cubicBezTo>
                  <a:cubicBezTo>
                    <a:pt x="14986" y="29464"/>
                    <a:pt x="9652" y="37719"/>
                    <a:pt x="5842" y="46990"/>
                  </a:cubicBezTo>
                  <a:cubicBezTo>
                    <a:pt x="2032" y="56261"/>
                    <a:pt x="0" y="66040"/>
                    <a:pt x="0" y="76200"/>
                  </a:cubicBezTo>
                  <a:lnTo>
                    <a:pt x="0" y="76200"/>
                  </a:lnTo>
                  <a:lnTo>
                    <a:pt x="0" y="2324100"/>
                  </a:lnTo>
                  <a:cubicBezTo>
                    <a:pt x="0" y="2334260"/>
                    <a:pt x="1905" y="2343912"/>
                    <a:pt x="5842" y="2353310"/>
                  </a:cubicBezTo>
                  <a:cubicBezTo>
                    <a:pt x="9779" y="2362708"/>
                    <a:pt x="15240" y="2370836"/>
                    <a:pt x="22352" y="2378075"/>
                  </a:cubicBezTo>
                  <a:cubicBezTo>
                    <a:pt x="29464" y="2385314"/>
                    <a:pt x="37719" y="2390775"/>
                    <a:pt x="47117" y="2394585"/>
                  </a:cubicBezTo>
                  <a:cubicBezTo>
                    <a:pt x="56515" y="2398395"/>
                    <a:pt x="66040" y="2400300"/>
                    <a:pt x="76200" y="2400300"/>
                  </a:cubicBezTo>
                  <a:lnTo>
                    <a:pt x="2324100" y="2400300"/>
                  </a:lnTo>
                  <a:cubicBezTo>
                    <a:pt x="2334260" y="2400300"/>
                    <a:pt x="2343912" y="2398395"/>
                    <a:pt x="2353310" y="2394458"/>
                  </a:cubicBezTo>
                  <a:cubicBezTo>
                    <a:pt x="2362708" y="2390521"/>
                    <a:pt x="2370836" y="2385060"/>
                    <a:pt x="2378075" y="2377948"/>
                  </a:cubicBezTo>
                  <a:cubicBezTo>
                    <a:pt x="2385314" y="2370836"/>
                    <a:pt x="2390775" y="2362581"/>
                    <a:pt x="2394585" y="2353183"/>
                  </a:cubicBezTo>
                  <a:cubicBezTo>
                    <a:pt x="2398395" y="2343785"/>
                    <a:pt x="2400427" y="2334133"/>
                    <a:pt x="2400427" y="2323973"/>
                  </a:cubicBezTo>
                  <a:lnTo>
                    <a:pt x="2400427" y="76200"/>
                  </a:lnTo>
                  <a:cubicBezTo>
                    <a:pt x="2400427" y="66040"/>
                    <a:pt x="2398522" y="56388"/>
                    <a:pt x="2394585" y="46990"/>
                  </a:cubicBezTo>
                  <a:cubicBezTo>
                    <a:pt x="2390648" y="37592"/>
                    <a:pt x="2385187" y="29464"/>
                    <a:pt x="2378075" y="22225"/>
                  </a:cubicBezTo>
                  <a:cubicBezTo>
                    <a:pt x="2370963" y="14986"/>
                    <a:pt x="2362708" y="9525"/>
                    <a:pt x="2353310" y="5715"/>
                  </a:cubicBezTo>
                  <a:cubicBezTo>
                    <a:pt x="2343912" y="1905"/>
                    <a:pt x="2334260" y="0"/>
                    <a:pt x="2324100" y="0"/>
                  </a:cubicBezTo>
                  <a:close/>
                </a:path>
              </a:pathLst>
            </a:custGeom>
            <a:blipFill>
              <a:blip r:embed="rId7"/>
              <a:stretch>
                <a:fillRect l="-101" r="-95"/>
              </a:stretch>
            </a:blipFill>
          </p:spPr>
        </p:sp>
      </p:grpSp>
      <p:grpSp>
        <p:nvGrpSpPr>
          <p:cNvPr id="10" name="Group 10"/>
          <p:cNvGrpSpPr>
            <a:grpSpLocks noChangeAspect="1"/>
          </p:cNvGrpSpPr>
          <p:nvPr/>
        </p:nvGrpSpPr>
        <p:grpSpPr>
          <a:xfrm>
            <a:off x="4241754" y="6149096"/>
            <a:ext cx="2461419" cy="2461419"/>
            <a:chOff x="0" y="0"/>
            <a:chExt cx="2400300" cy="2400300"/>
          </a:xfrm>
        </p:grpSpPr>
        <p:sp>
          <p:nvSpPr>
            <p:cNvPr id="11" name="Freeform 11"/>
            <p:cNvSpPr/>
            <p:nvPr/>
          </p:nvSpPr>
          <p:spPr>
            <a:xfrm>
              <a:off x="0" y="0"/>
              <a:ext cx="2400427" cy="2400300"/>
            </a:xfrm>
            <a:custGeom>
              <a:avLst/>
              <a:gdLst/>
              <a:ahLst/>
              <a:cxnLst/>
              <a:rect l="l" t="t" r="r" b="b"/>
              <a:pathLst>
                <a:path w="2400427" h="2400300">
                  <a:moveTo>
                    <a:pt x="76200" y="0"/>
                  </a:moveTo>
                  <a:cubicBezTo>
                    <a:pt x="66040" y="0"/>
                    <a:pt x="56388" y="1905"/>
                    <a:pt x="46990" y="5842"/>
                  </a:cubicBezTo>
                  <a:cubicBezTo>
                    <a:pt x="37592" y="9779"/>
                    <a:pt x="29464" y="15240"/>
                    <a:pt x="22225" y="22352"/>
                  </a:cubicBezTo>
                  <a:cubicBezTo>
                    <a:pt x="14986" y="29464"/>
                    <a:pt x="9652" y="37719"/>
                    <a:pt x="5842" y="46990"/>
                  </a:cubicBezTo>
                  <a:cubicBezTo>
                    <a:pt x="2032" y="56261"/>
                    <a:pt x="0" y="66040"/>
                    <a:pt x="0" y="76200"/>
                  </a:cubicBezTo>
                  <a:lnTo>
                    <a:pt x="0" y="76200"/>
                  </a:lnTo>
                  <a:lnTo>
                    <a:pt x="0" y="2324100"/>
                  </a:lnTo>
                  <a:cubicBezTo>
                    <a:pt x="0" y="2334260"/>
                    <a:pt x="1905" y="2343912"/>
                    <a:pt x="5842" y="2353310"/>
                  </a:cubicBezTo>
                  <a:cubicBezTo>
                    <a:pt x="9779" y="2362708"/>
                    <a:pt x="15240" y="2370836"/>
                    <a:pt x="22352" y="2378075"/>
                  </a:cubicBezTo>
                  <a:cubicBezTo>
                    <a:pt x="29464" y="2385314"/>
                    <a:pt x="37719" y="2390775"/>
                    <a:pt x="47117" y="2394585"/>
                  </a:cubicBezTo>
                  <a:cubicBezTo>
                    <a:pt x="56515" y="2398395"/>
                    <a:pt x="66040" y="2400300"/>
                    <a:pt x="76200" y="2400300"/>
                  </a:cubicBezTo>
                  <a:lnTo>
                    <a:pt x="2324100" y="2400300"/>
                  </a:lnTo>
                  <a:cubicBezTo>
                    <a:pt x="2334260" y="2400300"/>
                    <a:pt x="2343912" y="2398395"/>
                    <a:pt x="2353310" y="2394458"/>
                  </a:cubicBezTo>
                  <a:cubicBezTo>
                    <a:pt x="2362708" y="2390521"/>
                    <a:pt x="2370836" y="2385060"/>
                    <a:pt x="2378075" y="2377948"/>
                  </a:cubicBezTo>
                  <a:cubicBezTo>
                    <a:pt x="2385314" y="2370836"/>
                    <a:pt x="2390775" y="2362581"/>
                    <a:pt x="2394585" y="2353183"/>
                  </a:cubicBezTo>
                  <a:cubicBezTo>
                    <a:pt x="2398395" y="2343785"/>
                    <a:pt x="2400427" y="2334133"/>
                    <a:pt x="2400427" y="2323973"/>
                  </a:cubicBezTo>
                  <a:lnTo>
                    <a:pt x="2400427" y="76200"/>
                  </a:lnTo>
                  <a:cubicBezTo>
                    <a:pt x="2400427" y="66040"/>
                    <a:pt x="2398522" y="56388"/>
                    <a:pt x="2394585" y="46990"/>
                  </a:cubicBezTo>
                  <a:cubicBezTo>
                    <a:pt x="2390648" y="37592"/>
                    <a:pt x="2385187" y="29464"/>
                    <a:pt x="2378075" y="22225"/>
                  </a:cubicBezTo>
                  <a:cubicBezTo>
                    <a:pt x="2370963" y="14986"/>
                    <a:pt x="2362708" y="9525"/>
                    <a:pt x="2353310" y="5715"/>
                  </a:cubicBezTo>
                  <a:cubicBezTo>
                    <a:pt x="2343912" y="1905"/>
                    <a:pt x="2334260" y="0"/>
                    <a:pt x="2324100" y="0"/>
                  </a:cubicBezTo>
                  <a:close/>
                </a:path>
              </a:pathLst>
            </a:custGeom>
            <a:blipFill>
              <a:blip r:embed="rId8"/>
              <a:stretch>
                <a:fillRect l="-10" r="-33"/>
              </a:stretch>
            </a:blipFill>
          </p:spPr>
        </p:sp>
      </p:grpSp>
      <p:grpSp>
        <p:nvGrpSpPr>
          <p:cNvPr id="12" name="Group 12"/>
          <p:cNvGrpSpPr>
            <a:grpSpLocks noChangeAspect="1"/>
          </p:cNvGrpSpPr>
          <p:nvPr/>
        </p:nvGrpSpPr>
        <p:grpSpPr>
          <a:xfrm>
            <a:off x="10500336" y="6149096"/>
            <a:ext cx="2613904" cy="2613904"/>
            <a:chOff x="0" y="0"/>
            <a:chExt cx="3149600" cy="3149600"/>
          </a:xfrm>
        </p:grpSpPr>
        <p:sp>
          <p:nvSpPr>
            <p:cNvPr id="13" name="Freeform 13"/>
            <p:cNvSpPr/>
            <p:nvPr/>
          </p:nvSpPr>
          <p:spPr>
            <a:xfrm>
              <a:off x="0" y="0"/>
              <a:ext cx="3149727" cy="3149600"/>
            </a:xfrm>
            <a:custGeom>
              <a:avLst/>
              <a:gdLst/>
              <a:ahLst/>
              <a:cxnLst/>
              <a:rect l="l" t="t" r="r" b="b"/>
              <a:pathLst>
                <a:path w="3149727" h="3149600">
                  <a:moveTo>
                    <a:pt x="75946" y="0"/>
                  </a:moveTo>
                  <a:cubicBezTo>
                    <a:pt x="65913" y="0"/>
                    <a:pt x="56261" y="1905"/>
                    <a:pt x="46990" y="5842"/>
                  </a:cubicBezTo>
                  <a:cubicBezTo>
                    <a:pt x="37719" y="9779"/>
                    <a:pt x="29464" y="15240"/>
                    <a:pt x="22225" y="22352"/>
                  </a:cubicBezTo>
                  <a:cubicBezTo>
                    <a:pt x="14986" y="29464"/>
                    <a:pt x="9652" y="37719"/>
                    <a:pt x="5842" y="46990"/>
                  </a:cubicBezTo>
                  <a:cubicBezTo>
                    <a:pt x="2032" y="56261"/>
                    <a:pt x="0" y="66040"/>
                    <a:pt x="0" y="76200"/>
                  </a:cubicBezTo>
                  <a:lnTo>
                    <a:pt x="0" y="76200"/>
                  </a:lnTo>
                  <a:lnTo>
                    <a:pt x="0" y="3073400"/>
                  </a:lnTo>
                  <a:cubicBezTo>
                    <a:pt x="0" y="3083560"/>
                    <a:pt x="1905" y="3093212"/>
                    <a:pt x="5842" y="3102610"/>
                  </a:cubicBezTo>
                  <a:cubicBezTo>
                    <a:pt x="9779" y="3112008"/>
                    <a:pt x="15240" y="3120136"/>
                    <a:pt x="22352" y="3127375"/>
                  </a:cubicBezTo>
                  <a:cubicBezTo>
                    <a:pt x="29464" y="3134614"/>
                    <a:pt x="37719" y="3140075"/>
                    <a:pt x="47117" y="3143885"/>
                  </a:cubicBezTo>
                  <a:cubicBezTo>
                    <a:pt x="56515" y="3147695"/>
                    <a:pt x="66040" y="3149600"/>
                    <a:pt x="76200" y="3149600"/>
                  </a:cubicBezTo>
                  <a:lnTo>
                    <a:pt x="3073400" y="3149600"/>
                  </a:lnTo>
                  <a:cubicBezTo>
                    <a:pt x="3083560" y="3149600"/>
                    <a:pt x="3093212" y="3147695"/>
                    <a:pt x="3102610" y="3143758"/>
                  </a:cubicBezTo>
                  <a:cubicBezTo>
                    <a:pt x="3112008" y="3139821"/>
                    <a:pt x="3120136" y="3134360"/>
                    <a:pt x="3127375" y="3127248"/>
                  </a:cubicBezTo>
                  <a:cubicBezTo>
                    <a:pt x="3134614" y="3120136"/>
                    <a:pt x="3140075" y="3111881"/>
                    <a:pt x="3143885" y="3102483"/>
                  </a:cubicBezTo>
                  <a:cubicBezTo>
                    <a:pt x="3147695" y="3093085"/>
                    <a:pt x="3149727" y="3083433"/>
                    <a:pt x="3149727" y="3073273"/>
                  </a:cubicBezTo>
                  <a:lnTo>
                    <a:pt x="3149727" y="76200"/>
                  </a:lnTo>
                  <a:cubicBezTo>
                    <a:pt x="3149727" y="66040"/>
                    <a:pt x="3147822" y="56388"/>
                    <a:pt x="3143885" y="46990"/>
                  </a:cubicBezTo>
                  <a:cubicBezTo>
                    <a:pt x="3139948" y="37592"/>
                    <a:pt x="3134487" y="29464"/>
                    <a:pt x="3127375" y="22225"/>
                  </a:cubicBezTo>
                  <a:cubicBezTo>
                    <a:pt x="3120263" y="14986"/>
                    <a:pt x="3112008" y="9525"/>
                    <a:pt x="3102610" y="5715"/>
                  </a:cubicBezTo>
                  <a:cubicBezTo>
                    <a:pt x="3093212" y="1905"/>
                    <a:pt x="3083687" y="0"/>
                    <a:pt x="3073654" y="0"/>
                  </a:cubicBezTo>
                  <a:close/>
                </a:path>
              </a:pathLst>
            </a:custGeom>
            <a:blipFill>
              <a:blip r:embed="rId9"/>
              <a:stretch>
                <a:fillRect l="-34" r="-30"/>
              </a:stretch>
            </a:blipFill>
          </p:spPr>
        </p:sp>
      </p:grpSp>
      <p:sp>
        <p:nvSpPr>
          <p:cNvPr id="14" name="TextBox 14"/>
          <p:cNvSpPr txBox="1"/>
          <p:nvPr/>
        </p:nvSpPr>
        <p:spPr>
          <a:xfrm>
            <a:off x="1341606" y="288048"/>
            <a:ext cx="7802394" cy="1009652"/>
          </a:xfrm>
          <a:prstGeom prst="rect">
            <a:avLst/>
          </a:prstGeom>
        </p:spPr>
        <p:txBody>
          <a:bodyPr lIns="0" tIns="0" rIns="0" bIns="0" rtlCol="0" anchor="t">
            <a:spAutoFit/>
          </a:bodyPr>
          <a:lstStyle/>
          <a:p>
            <a:pPr algn="l">
              <a:lnSpc>
                <a:spcPts val="8399"/>
              </a:lnSpc>
            </a:pPr>
            <a:r>
              <a:rPr lang="en-US" sz="5999" spc="35">
                <a:solidFill>
                  <a:srgbClr val="000000"/>
                </a:solidFill>
                <a:latin typeface="IBM Plex Sans Condensed Bold"/>
              </a:rPr>
              <a:t>Gereken Kaynaklar</a:t>
            </a:r>
          </a:p>
        </p:txBody>
      </p:sp>
      <p:sp>
        <p:nvSpPr>
          <p:cNvPr id="15" name="TextBox 15"/>
          <p:cNvSpPr txBox="1"/>
          <p:nvPr/>
        </p:nvSpPr>
        <p:spPr>
          <a:xfrm>
            <a:off x="2236568" y="4796629"/>
            <a:ext cx="3170930" cy="514350"/>
          </a:xfrm>
          <a:prstGeom prst="rect">
            <a:avLst/>
          </a:prstGeom>
        </p:spPr>
        <p:txBody>
          <a:bodyPr lIns="0" tIns="0" rIns="0" bIns="0" rtlCol="0" anchor="t">
            <a:spAutoFit/>
          </a:bodyPr>
          <a:lstStyle/>
          <a:p>
            <a:pPr algn="l">
              <a:lnSpc>
                <a:spcPts val="4200"/>
              </a:lnSpc>
            </a:pPr>
            <a:r>
              <a:rPr lang="en-US" sz="3000">
                <a:solidFill>
                  <a:srgbClr val="272525"/>
                </a:solidFill>
                <a:latin typeface="Source Sans Pro"/>
              </a:rPr>
              <a:t>Tasarım yazılımları</a:t>
            </a:r>
          </a:p>
        </p:txBody>
      </p:sp>
      <p:sp>
        <p:nvSpPr>
          <p:cNvPr id="16" name="TextBox 16"/>
          <p:cNvSpPr txBox="1"/>
          <p:nvPr/>
        </p:nvSpPr>
        <p:spPr>
          <a:xfrm>
            <a:off x="7228545" y="4857750"/>
            <a:ext cx="2461419" cy="514350"/>
          </a:xfrm>
          <a:prstGeom prst="rect">
            <a:avLst/>
          </a:prstGeom>
        </p:spPr>
        <p:txBody>
          <a:bodyPr lIns="0" tIns="0" rIns="0" bIns="0" rtlCol="0" anchor="t">
            <a:spAutoFit/>
          </a:bodyPr>
          <a:lstStyle/>
          <a:p>
            <a:pPr algn="l">
              <a:lnSpc>
                <a:spcPts val="4200"/>
              </a:lnSpc>
            </a:pPr>
            <a:r>
              <a:rPr lang="en-US" sz="3000">
                <a:solidFill>
                  <a:srgbClr val="272525"/>
                </a:solidFill>
                <a:latin typeface="Source Sans Pro"/>
              </a:rPr>
              <a:t>Depo</a:t>
            </a:r>
          </a:p>
        </p:txBody>
      </p:sp>
      <p:sp>
        <p:nvSpPr>
          <p:cNvPr id="17" name="TextBox 17"/>
          <p:cNvSpPr txBox="1"/>
          <p:nvPr/>
        </p:nvSpPr>
        <p:spPr>
          <a:xfrm>
            <a:off x="10500336" y="8705850"/>
            <a:ext cx="2546351" cy="1047750"/>
          </a:xfrm>
          <a:prstGeom prst="rect">
            <a:avLst/>
          </a:prstGeom>
        </p:spPr>
        <p:txBody>
          <a:bodyPr lIns="0" tIns="0" rIns="0" bIns="0" rtlCol="0" anchor="t">
            <a:spAutoFit/>
          </a:bodyPr>
          <a:lstStyle/>
          <a:p>
            <a:pPr algn="l">
              <a:lnSpc>
                <a:spcPts val="4200"/>
              </a:lnSpc>
            </a:pPr>
            <a:r>
              <a:rPr lang="en-US" sz="3000">
                <a:solidFill>
                  <a:srgbClr val="272525"/>
                </a:solidFill>
                <a:latin typeface="Source Sans Pro"/>
              </a:rPr>
              <a:t>Hammadde temini</a:t>
            </a:r>
          </a:p>
        </p:txBody>
      </p:sp>
      <p:sp>
        <p:nvSpPr>
          <p:cNvPr id="18" name="TextBox 18"/>
          <p:cNvSpPr txBox="1"/>
          <p:nvPr/>
        </p:nvSpPr>
        <p:spPr>
          <a:xfrm>
            <a:off x="11807288" y="4796629"/>
            <a:ext cx="2979293" cy="514350"/>
          </a:xfrm>
          <a:prstGeom prst="rect">
            <a:avLst/>
          </a:prstGeom>
        </p:spPr>
        <p:txBody>
          <a:bodyPr lIns="0" tIns="0" rIns="0" bIns="0" rtlCol="0" anchor="t">
            <a:spAutoFit/>
          </a:bodyPr>
          <a:lstStyle/>
          <a:p>
            <a:pPr algn="l">
              <a:lnSpc>
                <a:spcPts val="4200"/>
              </a:lnSpc>
            </a:pPr>
            <a:r>
              <a:rPr lang="en-US" sz="3000">
                <a:solidFill>
                  <a:srgbClr val="272525"/>
                </a:solidFill>
                <a:latin typeface="Source Sans Pro"/>
              </a:rPr>
              <a:t>Finansal kaynak</a:t>
            </a:r>
          </a:p>
        </p:txBody>
      </p:sp>
      <p:sp>
        <p:nvSpPr>
          <p:cNvPr id="19" name="TextBox 19"/>
          <p:cNvSpPr txBox="1"/>
          <p:nvPr/>
        </p:nvSpPr>
        <p:spPr>
          <a:xfrm>
            <a:off x="4430416" y="9047838"/>
            <a:ext cx="3153536" cy="514350"/>
          </a:xfrm>
          <a:prstGeom prst="rect">
            <a:avLst/>
          </a:prstGeom>
        </p:spPr>
        <p:txBody>
          <a:bodyPr lIns="0" tIns="0" rIns="0" bIns="0" rtlCol="0" anchor="t">
            <a:spAutoFit/>
          </a:bodyPr>
          <a:lstStyle/>
          <a:p>
            <a:pPr algn="l">
              <a:lnSpc>
                <a:spcPts val="4200"/>
              </a:lnSpc>
            </a:pPr>
            <a:r>
              <a:rPr lang="en-US" sz="3000">
                <a:solidFill>
                  <a:srgbClr val="272525"/>
                </a:solidFill>
                <a:latin typeface="Source Sans Pro"/>
              </a:rPr>
              <a:t>Lojistik faaliyetleri</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600"/>
          </a:blip>
          <a:srcRect r="789" b="7758"/>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18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38580" y="-190702"/>
            <a:ext cx="20120727" cy="10668405"/>
          </a:xfrm>
          <a:prstGeom prst="rect">
            <a:avLst/>
          </a:prstGeom>
        </p:spPr>
      </p:pic>
      <p:pic>
        <p:nvPicPr>
          <p:cNvPr id="4" name="Picture 4"/>
          <p:cNvPicPr>
            <a:picLocks noChangeAspect="1"/>
          </p:cNvPicPr>
          <p:nvPr/>
        </p:nvPicPr>
        <p:blipFill>
          <a:blip r:embed="rId5"/>
          <a:srcRect t="586" r="237" b="586"/>
          <a:stretch>
            <a:fillRect/>
          </a:stretch>
        </p:blipFill>
        <p:spPr>
          <a:xfrm>
            <a:off x="2601658" y="1485900"/>
            <a:ext cx="12142490" cy="8705229"/>
          </a:xfrm>
          <a:prstGeom prst="rect">
            <a:avLst/>
          </a:prstGeom>
        </p:spPr>
      </p:pic>
      <p:sp>
        <p:nvSpPr>
          <p:cNvPr id="5" name="TextBox 5"/>
          <p:cNvSpPr txBox="1"/>
          <p:nvPr/>
        </p:nvSpPr>
        <p:spPr>
          <a:xfrm>
            <a:off x="6512642" y="457200"/>
            <a:ext cx="7803510" cy="1028700"/>
          </a:xfrm>
          <a:prstGeom prst="rect">
            <a:avLst/>
          </a:prstGeom>
        </p:spPr>
        <p:txBody>
          <a:bodyPr lIns="0" tIns="0" rIns="0" bIns="0" rtlCol="0" anchor="t">
            <a:spAutoFit/>
          </a:bodyPr>
          <a:lstStyle/>
          <a:p>
            <a:pPr algn="l">
              <a:lnSpc>
                <a:spcPts val="8400"/>
              </a:lnSpc>
            </a:pPr>
            <a:r>
              <a:rPr lang="en-US" sz="6000" spc="36">
                <a:solidFill>
                  <a:srgbClr val="000000"/>
                </a:solidFill>
                <a:latin typeface="IBM Plex Sans Condensed Bold"/>
              </a:rPr>
              <a:t>BPMN Model</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600"/>
          </a:blip>
          <a:srcRect r="789" b="7758"/>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18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38580" y="-190702"/>
            <a:ext cx="20120727" cy="10668405"/>
          </a:xfrm>
          <a:prstGeom prst="rect">
            <a:avLst/>
          </a:prstGeom>
        </p:spPr>
      </p:pic>
      <p:pic>
        <p:nvPicPr>
          <p:cNvPr id="4" name="Picture 4"/>
          <p:cNvPicPr>
            <a:picLocks noChangeAspect="1"/>
          </p:cNvPicPr>
          <p:nvPr/>
        </p:nvPicPr>
        <p:blipFill>
          <a:blip r:embed="rId5"/>
          <a:srcRect t="675" b="675"/>
          <a:stretch>
            <a:fillRect/>
          </a:stretch>
        </p:blipFill>
        <p:spPr>
          <a:xfrm>
            <a:off x="3056215" y="1485900"/>
            <a:ext cx="11365122" cy="8801100"/>
          </a:xfrm>
          <a:prstGeom prst="rect">
            <a:avLst/>
          </a:prstGeom>
        </p:spPr>
      </p:pic>
      <p:sp>
        <p:nvSpPr>
          <p:cNvPr id="5" name="TextBox 5"/>
          <p:cNvSpPr txBox="1"/>
          <p:nvPr/>
        </p:nvSpPr>
        <p:spPr>
          <a:xfrm>
            <a:off x="4604671" y="457200"/>
            <a:ext cx="7803510" cy="1028700"/>
          </a:xfrm>
          <a:prstGeom prst="rect">
            <a:avLst/>
          </a:prstGeom>
        </p:spPr>
        <p:txBody>
          <a:bodyPr lIns="0" tIns="0" rIns="0" bIns="0" rtlCol="0" anchor="t">
            <a:spAutoFit/>
          </a:bodyPr>
          <a:lstStyle/>
          <a:p>
            <a:pPr algn="l">
              <a:lnSpc>
                <a:spcPts val="8400"/>
              </a:lnSpc>
            </a:pPr>
            <a:r>
              <a:rPr lang="en-US" sz="6000" spc="36">
                <a:solidFill>
                  <a:srgbClr val="000000"/>
                </a:solidFill>
                <a:latin typeface="IBM Plex Sans Condensed Bold"/>
              </a:rPr>
              <a:t>Data Flow Diyagram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600"/>
          </a:blip>
          <a:srcRect l="809" r="5857"/>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5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4256" y="-190702"/>
            <a:ext cx="20120727" cy="10668405"/>
          </a:xfrm>
          <a:prstGeom prst="rect">
            <a:avLst/>
          </a:prstGeom>
        </p:spPr>
      </p:pic>
      <p:pic>
        <p:nvPicPr>
          <p:cNvPr id="4" name="Picture 4"/>
          <p:cNvPicPr>
            <a:picLocks noChangeAspect="1"/>
          </p:cNvPicPr>
          <p:nvPr/>
        </p:nvPicPr>
        <p:blipFill>
          <a:blip r:embed="rId5"/>
          <a:srcRect t="41" b="41"/>
          <a:stretch>
            <a:fillRect/>
          </a:stretch>
        </p:blipFill>
        <p:spPr>
          <a:xfrm>
            <a:off x="10500158" y="0"/>
            <a:ext cx="7347857" cy="10287000"/>
          </a:xfrm>
          <a:prstGeom prst="rect">
            <a:avLst/>
          </a:prstGeom>
        </p:spPr>
      </p:pic>
      <p:sp>
        <p:nvSpPr>
          <p:cNvPr id="5" name="TextBox 5"/>
          <p:cNvSpPr txBox="1"/>
          <p:nvPr/>
        </p:nvSpPr>
        <p:spPr>
          <a:xfrm>
            <a:off x="4052721" y="3042378"/>
            <a:ext cx="5091279" cy="1028700"/>
          </a:xfrm>
          <a:prstGeom prst="rect">
            <a:avLst/>
          </a:prstGeom>
        </p:spPr>
        <p:txBody>
          <a:bodyPr lIns="0" tIns="0" rIns="0" bIns="0" rtlCol="0" anchor="t">
            <a:spAutoFit/>
          </a:bodyPr>
          <a:lstStyle/>
          <a:p>
            <a:pPr algn="l">
              <a:lnSpc>
                <a:spcPts val="8400"/>
              </a:lnSpc>
            </a:pPr>
            <a:r>
              <a:rPr lang="en-US" sz="6000" spc="36">
                <a:solidFill>
                  <a:srgbClr val="000000"/>
                </a:solidFill>
                <a:latin typeface="IBM Plex Sans Condensed Bold"/>
              </a:rPr>
              <a:t>Sürecin Sahibi</a:t>
            </a:r>
          </a:p>
        </p:txBody>
      </p:sp>
      <p:sp>
        <p:nvSpPr>
          <p:cNvPr id="6" name="TextBox 6"/>
          <p:cNvSpPr txBox="1"/>
          <p:nvPr/>
        </p:nvSpPr>
        <p:spPr>
          <a:xfrm>
            <a:off x="4052721" y="4464050"/>
            <a:ext cx="3041461" cy="679450"/>
          </a:xfrm>
          <a:prstGeom prst="rect">
            <a:avLst/>
          </a:prstGeom>
        </p:spPr>
        <p:txBody>
          <a:bodyPr lIns="0" tIns="0" rIns="0" bIns="0" rtlCol="0" anchor="t">
            <a:spAutoFit/>
          </a:bodyPr>
          <a:lstStyle/>
          <a:p>
            <a:pPr algn="l">
              <a:lnSpc>
                <a:spcPts val="5599"/>
              </a:lnSpc>
            </a:pPr>
            <a:r>
              <a:rPr lang="en-US" sz="3999">
                <a:solidFill>
                  <a:srgbClr val="272525"/>
                </a:solidFill>
                <a:latin typeface="Source Sans Pro"/>
              </a:rPr>
              <a:t>Üretici Firma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600"/>
          </a:blip>
          <a:srcRect r="789" b="7758"/>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18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38580" y="-190702"/>
            <a:ext cx="20120727" cy="10668405"/>
          </a:xfrm>
          <a:prstGeom prst="rect">
            <a:avLst/>
          </a:prstGeom>
        </p:spPr>
      </p:pic>
      <p:pic>
        <p:nvPicPr>
          <p:cNvPr id="4" name="Picture 4"/>
          <p:cNvPicPr>
            <a:picLocks noChangeAspect="1"/>
          </p:cNvPicPr>
          <p:nvPr/>
        </p:nvPicPr>
        <p:blipFill>
          <a:blip r:embed="rId5"/>
          <a:srcRect/>
          <a:stretch>
            <a:fillRect/>
          </a:stretch>
        </p:blipFill>
        <p:spPr>
          <a:xfrm>
            <a:off x="2829051" y="1485900"/>
            <a:ext cx="12629899" cy="8911972"/>
          </a:xfrm>
          <a:prstGeom prst="rect">
            <a:avLst/>
          </a:prstGeom>
        </p:spPr>
      </p:pic>
      <p:sp>
        <p:nvSpPr>
          <p:cNvPr id="5" name="TextBox 5"/>
          <p:cNvSpPr txBox="1"/>
          <p:nvPr/>
        </p:nvSpPr>
        <p:spPr>
          <a:xfrm>
            <a:off x="7069777" y="457200"/>
            <a:ext cx="7803510" cy="1028700"/>
          </a:xfrm>
          <a:prstGeom prst="rect">
            <a:avLst/>
          </a:prstGeom>
        </p:spPr>
        <p:txBody>
          <a:bodyPr lIns="0" tIns="0" rIns="0" bIns="0" rtlCol="0" anchor="t">
            <a:spAutoFit/>
          </a:bodyPr>
          <a:lstStyle/>
          <a:p>
            <a:pPr algn="l">
              <a:lnSpc>
                <a:spcPts val="8400"/>
              </a:lnSpc>
            </a:pPr>
            <a:r>
              <a:rPr lang="en-US" sz="6000" spc="36">
                <a:solidFill>
                  <a:srgbClr val="000000"/>
                </a:solidFill>
                <a:latin typeface="IBM Plex Sans Condensed Bold"/>
              </a:rPr>
              <a:t>Flow Chart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600"/>
          </a:blip>
          <a:srcRect r="789" b="7758"/>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18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38580" y="-190702"/>
            <a:ext cx="20120727" cy="10668405"/>
          </a:xfrm>
          <a:prstGeom prst="rect">
            <a:avLst/>
          </a:prstGeom>
        </p:spPr>
      </p:pic>
      <p:pic>
        <p:nvPicPr>
          <p:cNvPr id="4" name="Picture 4"/>
          <p:cNvPicPr>
            <a:picLocks noChangeAspect="1"/>
          </p:cNvPicPr>
          <p:nvPr/>
        </p:nvPicPr>
        <p:blipFill>
          <a:blip r:embed="rId5"/>
          <a:srcRect l="300" r="300" b="1802"/>
          <a:stretch>
            <a:fillRect/>
          </a:stretch>
        </p:blipFill>
        <p:spPr>
          <a:xfrm>
            <a:off x="0" y="2783575"/>
            <a:ext cx="18288000" cy="3873084"/>
          </a:xfrm>
          <a:prstGeom prst="rect">
            <a:avLst/>
          </a:prstGeom>
        </p:spPr>
      </p:pic>
      <p:sp>
        <p:nvSpPr>
          <p:cNvPr id="5" name="TextBox 5"/>
          <p:cNvSpPr txBox="1"/>
          <p:nvPr/>
        </p:nvSpPr>
        <p:spPr>
          <a:xfrm>
            <a:off x="4509859" y="914400"/>
            <a:ext cx="7803510" cy="1028700"/>
          </a:xfrm>
          <a:prstGeom prst="rect">
            <a:avLst/>
          </a:prstGeom>
        </p:spPr>
        <p:txBody>
          <a:bodyPr lIns="0" tIns="0" rIns="0" bIns="0" rtlCol="0" anchor="t">
            <a:spAutoFit/>
          </a:bodyPr>
          <a:lstStyle/>
          <a:p>
            <a:pPr algn="ctr">
              <a:lnSpc>
                <a:spcPts val="8400"/>
              </a:lnSpc>
            </a:pPr>
            <a:r>
              <a:rPr lang="en-US" sz="6000" spc="36">
                <a:solidFill>
                  <a:srgbClr val="000000"/>
                </a:solidFill>
                <a:latin typeface="IBM Plex Sans Condensed Bold"/>
              </a:rPr>
              <a:t>Süreç Hiyerarşisi</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538497" y="-61602"/>
            <a:ext cx="11210996" cy="10407130"/>
          </a:xfrm>
          <a:prstGeom prst="rect">
            <a:avLst/>
          </a:prstGeom>
        </p:spPr>
      </p:pic>
      <p:pic>
        <p:nvPicPr>
          <p:cNvPr id="3" name="Picture 3"/>
          <p:cNvPicPr>
            <a:picLocks noChangeAspect="1"/>
          </p:cNvPicPr>
          <p:nvPr/>
        </p:nvPicPr>
        <p:blipFill>
          <a:blip r:embed="rId4"/>
          <a:srcRect/>
          <a:stretch>
            <a:fillRect/>
          </a:stretch>
        </p:blipFill>
        <p:spPr>
          <a:xfrm>
            <a:off x="3600099" y="0"/>
            <a:ext cx="11087801" cy="10283936"/>
          </a:xfrm>
          <a:prstGeom prst="rect">
            <a:avLst/>
          </a:prstGeom>
        </p:spPr>
      </p:pic>
      <p:pic>
        <p:nvPicPr>
          <p:cNvPr id="4" name="Picture 4"/>
          <p:cNvPicPr>
            <a:picLocks noChangeAspect="1"/>
          </p:cNvPicPr>
          <p:nvPr/>
        </p:nvPicPr>
        <p:blipFill>
          <a:blip r:embed="rId4">
            <a:alphaModFix amt="99600"/>
          </a:blip>
          <a:srcRect t="21105" b="21105"/>
          <a:stretch>
            <a:fillRect/>
          </a:stretch>
        </p:blipFill>
        <p:spPr>
          <a:xfrm>
            <a:off x="-898678" y="0"/>
            <a:ext cx="19186678" cy="10283936"/>
          </a:xfrm>
          <a:prstGeom prst="rect">
            <a:avLst/>
          </a:prstGeom>
        </p:spPr>
      </p:pic>
      <p:sp>
        <p:nvSpPr>
          <p:cNvPr id="5" name="TextBox 5"/>
          <p:cNvSpPr txBox="1"/>
          <p:nvPr/>
        </p:nvSpPr>
        <p:spPr>
          <a:xfrm>
            <a:off x="1465651" y="552866"/>
            <a:ext cx="5281686" cy="1171575"/>
          </a:xfrm>
          <a:prstGeom prst="rect">
            <a:avLst/>
          </a:prstGeom>
        </p:spPr>
        <p:txBody>
          <a:bodyPr lIns="0" tIns="0" rIns="0" bIns="0" rtlCol="0" anchor="t">
            <a:spAutoFit/>
          </a:bodyPr>
          <a:lstStyle/>
          <a:p>
            <a:pPr algn="l">
              <a:lnSpc>
                <a:spcPts val="9900"/>
              </a:lnSpc>
            </a:pPr>
            <a:r>
              <a:rPr lang="en-US" sz="6000" spc="-390">
                <a:solidFill>
                  <a:srgbClr val="000000"/>
                </a:solidFill>
                <a:latin typeface="IBM Plex Sans Condensed Bold"/>
              </a:rPr>
              <a:t>Sürecin İzlenmesi</a:t>
            </a:r>
          </a:p>
        </p:txBody>
      </p:sp>
      <p:sp>
        <p:nvSpPr>
          <p:cNvPr id="6" name="TextBox 6"/>
          <p:cNvSpPr txBox="1"/>
          <p:nvPr/>
        </p:nvSpPr>
        <p:spPr>
          <a:xfrm>
            <a:off x="1476873" y="3131602"/>
            <a:ext cx="150785" cy="581025"/>
          </a:xfrm>
          <a:prstGeom prst="rect">
            <a:avLst/>
          </a:prstGeom>
        </p:spPr>
        <p:txBody>
          <a:bodyPr lIns="0" tIns="0" rIns="0" bIns="0" rtlCol="0" anchor="t">
            <a:spAutoFit/>
          </a:bodyPr>
          <a:lstStyle/>
          <a:p>
            <a:pPr algn="l">
              <a:lnSpc>
                <a:spcPts val="4950"/>
              </a:lnSpc>
            </a:pPr>
            <a:r>
              <a:rPr lang="en-US" sz="3000" spc="-195">
                <a:solidFill>
                  <a:srgbClr val="272525"/>
                </a:solidFill>
                <a:latin typeface="IBM Plex Sans Condensed Bold"/>
              </a:rPr>
              <a:t>1</a:t>
            </a:r>
          </a:p>
        </p:txBody>
      </p:sp>
      <p:sp>
        <p:nvSpPr>
          <p:cNvPr id="7" name="TextBox 7"/>
          <p:cNvSpPr txBox="1"/>
          <p:nvPr/>
        </p:nvSpPr>
        <p:spPr>
          <a:xfrm>
            <a:off x="7858174" y="3131602"/>
            <a:ext cx="150785" cy="581025"/>
          </a:xfrm>
          <a:prstGeom prst="rect">
            <a:avLst/>
          </a:prstGeom>
        </p:spPr>
        <p:txBody>
          <a:bodyPr lIns="0" tIns="0" rIns="0" bIns="0" rtlCol="0" anchor="t">
            <a:spAutoFit/>
          </a:bodyPr>
          <a:lstStyle/>
          <a:p>
            <a:pPr algn="l">
              <a:lnSpc>
                <a:spcPts val="4950"/>
              </a:lnSpc>
            </a:pPr>
            <a:r>
              <a:rPr lang="en-US" sz="3000" spc="-195">
                <a:solidFill>
                  <a:srgbClr val="272525"/>
                </a:solidFill>
                <a:latin typeface="IBM Plex Sans Condensed Bold"/>
              </a:rPr>
              <a:t>2</a:t>
            </a:r>
          </a:p>
        </p:txBody>
      </p:sp>
      <p:sp>
        <p:nvSpPr>
          <p:cNvPr id="8" name="TextBox 8"/>
          <p:cNvSpPr txBox="1"/>
          <p:nvPr/>
        </p:nvSpPr>
        <p:spPr>
          <a:xfrm>
            <a:off x="13265796" y="3131602"/>
            <a:ext cx="150785" cy="581025"/>
          </a:xfrm>
          <a:prstGeom prst="rect">
            <a:avLst/>
          </a:prstGeom>
        </p:spPr>
        <p:txBody>
          <a:bodyPr lIns="0" tIns="0" rIns="0" bIns="0" rtlCol="0" anchor="t">
            <a:spAutoFit/>
          </a:bodyPr>
          <a:lstStyle/>
          <a:p>
            <a:pPr algn="l">
              <a:lnSpc>
                <a:spcPts val="4950"/>
              </a:lnSpc>
            </a:pPr>
            <a:r>
              <a:rPr lang="en-US" sz="3000" spc="-195">
                <a:solidFill>
                  <a:srgbClr val="272525"/>
                </a:solidFill>
                <a:latin typeface="IBM Plex Sans Condensed Bold"/>
              </a:rPr>
              <a:t>3</a:t>
            </a:r>
          </a:p>
        </p:txBody>
      </p:sp>
      <p:sp>
        <p:nvSpPr>
          <p:cNvPr id="9" name="TextBox 9"/>
          <p:cNvSpPr txBox="1"/>
          <p:nvPr/>
        </p:nvSpPr>
        <p:spPr>
          <a:xfrm>
            <a:off x="2292931" y="3131602"/>
            <a:ext cx="4898494" cy="4352925"/>
          </a:xfrm>
          <a:prstGeom prst="rect">
            <a:avLst/>
          </a:prstGeom>
        </p:spPr>
        <p:txBody>
          <a:bodyPr lIns="0" tIns="0" rIns="0" bIns="0" rtlCol="0" anchor="t">
            <a:spAutoFit/>
          </a:bodyPr>
          <a:lstStyle/>
          <a:p>
            <a:pPr>
              <a:lnSpc>
                <a:spcPts val="4950"/>
              </a:lnSpc>
            </a:pPr>
            <a:r>
              <a:rPr lang="en-US" sz="3000" spc="-195">
                <a:solidFill>
                  <a:srgbClr val="272525"/>
                </a:solidFill>
                <a:latin typeface="Source Sans Pro"/>
              </a:rPr>
              <a:t>·Depolama da hammaddenin zarar görmeyecek şekilde dikey olarak istiflenmesi sonucunda depo içinde %35 oranında yer tasarrufu sağlanmalı ve uygun depo koşulları karşılanmalıdır.</a:t>
            </a:r>
          </a:p>
          <a:p>
            <a:pPr algn="l">
              <a:lnSpc>
                <a:spcPts val="4950"/>
              </a:lnSpc>
            </a:pPr>
            <a:endParaRPr lang="en-US" sz="3000" spc="-195">
              <a:solidFill>
                <a:srgbClr val="272525"/>
              </a:solidFill>
              <a:latin typeface="Source Sans Pro"/>
            </a:endParaRPr>
          </a:p>
        </p:txBody>
      </p:sp>
      <p:sp>
        <p:nvSpPr>
          <p:cNvPr id="10" name="TextBox 10"/>
          <p:cNvSpPr txBox="1"/>
          <p:nvPr/>
        </p:nvSpPr>
        <p:spPr>
          <a:xfrm>
            <a:off x="8374475" y="3131602"/>
            <a:ext cx="3918945" cy="1838325"/>
          </a:xfrm>
          <a:prstGeom prst="rect">
            <a:avLst/>
          </a:prstGeom>
        </p:spPr>
        <p:txBody>
          <a:bodyPr lIns="0" tIns="0" rIns="0" bIns="0" rtlCol="0" anchor="t">
            <a:spAutoFit/>
          </a:bodyPr>
          <a:lstStyle/>
          <a:p>
            <a:pPr algn="just">
              <a:lnSpc>
                <a:spcPts val="4950"/>
              </a:lnSpc>
            </a:pPr>
            <a:r>
              <a:rPr lang="en-US" sz="3000" spc="-195">
                <a:solidFill>
                  <a:srgbClr val="272525"/>
                </a:solidFill>
                <a:latin typeface="Source Sans Pro"/>
              </a:rPr>
              <a:t>·Depo sıcaklığı +21℃ olarak sabit tutulmalıdır.</a:t>
            </a:r>
          </a:p>
          <a:p>
            <a:pPr algn="l">
              <a:lnSpc>
                <a:spcPts val="4950"/>
              </a:lnSpc>
            </a:pPr>
            <a:endParaRPr lang="en-US" sz="3000" spc="-195">
              <a:solidFill>
                <a:srgbClr val="272525"/>
              </a:solidFill>
              <a:latin typeface="Source Sans Pro"/>
            </a:endParaRPr>
          </a:p>
        </p:txBody>
      </p:sp>
      <p:sp>
        <p:nvSpPr>
          <p:cNvPr id="11" name="TextBox 11"/>
          <p:cNvSpPr txBox="1"/>
          <p:nvPr/>
        </p:nvSpPr>
        <p:spPr>
          <a:xfrm>
            <a:off x="13778531" y="3131602"/>
            <a:ext cx="2968880" cy="3724275"/>
          </a:xfrm>
          <a:prstGeom prst="rect">
            <a:avLst/>
          </a:prstGeom>
        </p:spPr>
        <p:txBody>
          <a:bodyPr lIns="0" tIns="0" rIns="0" bIns="0" rtlCol="0" anchor="t">
            <a:spAutoFit/>
          </a:bodyPr>
          <a:lstStyle/>
          <a:p>
            <a:pPr>
              <a:lnSpc>
                <a:spcPts val="4950"/>
              </a:lnSpc>
            </a:pPr>
            <a:r>
              <a:rPr lang="en-US" sz="3000" spc="-195">
                <a:solidFill>
                  <a:srgbClr val="272525"/>
                </a:solidFill>
                <a:latin typeface="Source Sans Pro"/>
              </a:rPr>
              <a:t>·Üretimde aksaklık olmaması için 2 kalite kontrol personelinin günde 2 kere üretim denetimi yapmalıdır.</a:t>
            </a:r>
          </a:p>
          <a:p>
            <a:pPr algn="l">
              <a:lnSpc>
                <a:spcPts val="4950"/>
              </a:lnSpc>
            </a:pPr>
            <a:endParaRPr lang="en-US" sz="3000" spc="-195">
              <a:solidFill>
                <a:srgbClr val="272525"/>
              </a:solidFill>
              <a:latin typeface="Source Sans Pro"/>
            </a:endParaRPr>
          </a:p>
        </p:txBody>
      </p:sp>
      <p:sp>
        <p:nvSpPr>
          <p:cNvPr id="12" name="TextBox 12"/>
          <p:cNvSpPr txBox="1"/>
          <p:nvPr/>
        </p:nvSpPr>
        <p:spPr>
          <a:xfrm>
            <a:off x="1552265" y="2084913"/>
            <a:ext cx="5714551" cy="514350"/>
          </a:xfrm>
          <a:prstGeom prst="rect">
            <a:avLst/>
          </a:prstGeom>
        </p:spPr>
        <p:txBody>
          <a:bodyPr lIns="0" tIns="0" rIns="0" bIns="0" rtlCol="0" anchor="t">
            <a:spAutoFit/>
          </a:bodyPr>
          <a:lstStyle/>
          <a:p>
            <a:pPr algn="l">
              <a:lnSpc>
                <a:spcPts val="4200"/>
              </a:lnSpc>
            </a:pPr>
            <a:r>
              <a:rPr lang="en-US" sz="3000" spc="72">
                <a:solidFill>
                  <a:srgbClr val="000000"/>
                </a:solidFill>
                <a:latin typeface="IBM Plex Sans Condensed Bold"/>
              </a:rPr>
              <a:t>Operasyonel Göstergeler</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538497" y="-61602"/>
            <a:ext cx="11210996" cy="10407130"/>
          </a:xfrm>
          <a:prstGeom prst="rect">
            <a:avLst/>
          </a:prstGeom>
        </p:spPr>
      </p:pic>
      <p:pic>
        <p:nvPicPr>
          <p:cNvPr id="3" name="Picture 3"/>
          <p:cNvPicPr>
            <a:picLocks noChangeAspect="1"/>
          </p:cNvPicPr>
          <p:nvPr/>
        </p:nvPicPr>
        <p:blipFill>
          <a:blip r:embed="rId4"/>
          <a:srcRect/>
          <a:stretch>
            <a:fillRect/>
          </a:stretch>
        </p:blipFill>
        <p:spPr>
          <a:xfrm>
            <a:off x="3600099" y="0"/>
            <a:ext cx="11087801" cy="10283936"/>
          </a:xfrm>
          <a:prstGeom prst="rect">
            <a:avLst/>
          </a:prstGeom>
        </p:spPr>
      </p:pic>
      <p:pic>
        <p:nvPicPr>
          <p:cNvPr id="4" name="Picture 4"/>
          <p:cNvPicPr>
            <a:picLocks noChangeAspect="1"/>
          </p:cNvPicPr>
          <p:nvPr/>
        </p:nvPicPr>
        <p:blipFill>
          <a:blip r:embed="rId4">
            <a:alphaModFix amt="99600"/>
          </a:blip>
          <a:srcRect t="21105" b="21105"/>
          <a:stretch>
            <a:fillRect/>
          </a:stretch>
        </p:blipFill>
        <p:spPr>
          <a:xfrm>
            <a:off x="-898678" y="0"/>
            <a:ext cx="19186678" cy="10283936"/>
          </a:xfrm>
          <a:prstGeom prst="rect">
            <a:avLst/>
          </a:prstGeom>
        </p:spPr>
      </p:pic>
      <p:sp>
        <p:nvSpPr>
          <p:cNvPr id="5" name="TextBox 5"/>
          <p:cNvSpPr txBox="1"/>
          <p:nvPr/>
        </p:nvSpPr>
        <p:spPr>
          <a:xfrm>
            <a:off x="1476873" y="3131602"/>
            <a:ext cx="150785" cy="581025"/>
          </a:xfrm>
          <a:prstGeom prst="rect">
            <a:avLst/>
          </a:prstGeom>
        </p:spPr>
        <p:txBody>
          <a:bodyPr lIns="0" tIns="0" rIns="0" bIns="0" rtlCol="0" anchor="t">
            <a:spAutoFit/>
          </a:bodyPr>
          <a:lstStyle/>
          <a:p>
            <a:pPr algn="l">
              <a:lnSpc>
                <a:spcPts val="4950"/>
              </a:lnSpc>
            </a:pPr>
            <a:r>
              <a:rPr lang="en-US" sz="3000" spc="-195">
                <a:solidFill>
                  <a:srgbClr val="272525"/>
                </a:solidFill>
                <a:latin typeface="IBM Plex Sans Condensed Bold"/>
              </a:rPr>
              <a:t>1</a:t>
            </a:r>
          </a:p>
        </p:txBody>
      </p:sp>
      <p:sp>
        <p:nvSpPr>
          <p:cNvPr id="6" name="TextBox 6"/>
          <p:cNvSpPr txBox="1"/>
          <p:nvPr/>
        </p:nvSpPr>
        <p:spPr>
          <a:xfrm>
            <a:off x="8694661" y="3131602"/>
            <a:ext cx="150785" cy="581025"/>
          </a:xfrm>
          <a:prstGeom prst="rect">
            <a:avLst/>
          </a:prstGeom>
        </p:spPr>
        <p:txBody>
          <a:bodyPr lIns="0" tIns="0" rIns="0" bIns="0" rtlCol="0" anchor="t">
            <a:spAutoFit/>
          </a:bodyPr>
          <a:lstStyle/>
          <a:p>
            <a:pPr algn="l">
              <a:lnSpc>
                <a:spcPts val="4950"/>
              </a:lnSpc>
            </a:pPr>
            <a:r>
              <a:rPr lang="en-US" sz="3000" spc="-195">
                <a:solidFill>
                  <a:srgbClr val="272525"/>
                </a:solidFill>
                <a:latin typeface="IBM Plex Sans Condensed Bold"/>
              </a:rPr>
              <a:t>2</a:t>
            </a:r>
          </a:p>
        </p:txBody>
      </p:sp>
      <p:sp>
        <p:nvSpPr>
          <p:cNvPr id="7" name="TextBox 7"/>
          <p:cNvSpPr txBox="1"/>
          <p:nvPr/>
        </p:nvSpPr>
        <p:spPr>
          <a:xfrm>
            <a:off x="1552265" y="6441360"/>
            <a:ext cx="150785" cy="581025"/>
          </a:xfrm>
          <a:prstGeom prst="rect">
            <a:avLst/>
          </a:prstGeom>
        </p:spPr>
        <p:txBody>
          <a:bodyPr lIns="0" tIns="0" rIns="0" bIns="0" rtlCol="0" anchor="t">
            <a:spAutoFit/>
          </a:bodyPr>
          <a:lstStyle/>
          <a:p>
            <a:pPr algn="l">
              <a:lnSpc>
                <a:spcPts val="4950"/>
              </a:lnSpc>
            </a:pPr>
            <a:r>
              <a:rPr lang="en-US" sz="3000" spc="-195">
                <a:solidFill>
                  <a:srgbClr val="272525"/>
                </a:solidFill>
                <a:latin typeface="IBM Plex Sans Condensed Bold"/>
              </a:rPr>
              <a:t>3</a:t>
            </a:r>
          </a:p>
        </p:txBody>
      </p:sp>
      <p:sp>
        <p:nvSpPr>
          <p:cNvPr id="8" name="TextBox 8"/>
          <p:cNvSpPr txBox="1"/>
          <p:nvPr/>
        </p:nvSpPr>
        <p:spPr>
          <a:xfrm>
            <a:off x="2292931" y="3131602"/>
            <a:ext cx="4898494" cy="2466975"/>
          </a:xfrm>
          <a:prstGeom prst="rect">
            <a:avLst/>
          </a:prstGeom>
        </p:spPr>
        <p:txBody>
          <a:bodyPr lIns="0" tIns="0" rIns="0" bIns="0" rtlCol="0" anchor="t">
            <a:spAutoFit/>
          </a:bodyPr>
          <a:lstStyle/>
          <a:p>
            <a:pPr>
              <a:lnSpc>
                <a:spcPts val="4950"/>
              </a:lnSpc>
            </a:pPr>
            <a:r>
              <a:rPr lang="en-US" sz="3000" spc="-195">
                <a:solidFill>
                  <a:srgbClr val="272525"/>
                </a:solidFill>
                <a:latin typeface="Source Sans Pro"/>
              </a:rPr>
              <a:t>·%80 oranında geri dönüştürülebilir ve çevreye duyarlı malzeme seçimi ile tasarım yapılmalıdır.</a:t>
            </a:r>
          </a:p>
          <a:p>
            <a:pPr algn="l">
              <a:lnSpc>
                <a:spcPts val="4950"/>
              </a:lnSpc>
            </a:pPr>
            <a:endParaRPr lang="en-US" sz="3000" spc="-195">
              <a:solidFill>
                <a:srgbClr val="272525"/>
              </a:solidFill>
              <a:latin typeface="Source Sans Pro"/>
            </a:endParaRPr>
          </a:p>
        </p:txBody>
      </p:sp>
      <p:sp>
        <p:nvSpPr>
          <p:cNvPr id="9" name="TextBox 9"/>
          <p:cNvSpPr txBox="1"/>
          <p:nvPr/>
        </p:nvSpPr>
        <p:spPr>
          <a:xfrm>
            <a:off x="9507545" y="3131602"/>
            <a:ext cx="7526880" cy="2466975"/>
          </a:xfrm>
          <a:prstGeom prst="rect">
            <a:avLst/>
          </a:prstGeom>
        </p:spPr>
        <p:txBody>
          <a:bodyPr lIns="0" tIns="0" rIns="0" bIns="0" rtlCol="0" anchor="t">
            <a:spAutoFit/>
          </a:bodyPr>
          <a:lstStyle/>
          <a:p>
            <a:pPr algn="just">
              <a:lnSpc>
                <a:spcPts val="4950"/>
              </a:lnSpc>
            </a:pPr>
            <a:r>
              <a:rPr lang="en-US" sz="3000" spc="-195">
                <a:solidFill>
                  <a:srgbClr val="272525"/>
                </a:solidFill>
                <a:latin typeface="Source Sans Pro"/>
              </a:rPr>
              <a:t>·Personel sağlığı ve verimliliği açısından yeterli personelin işe alımı yapılmalı ve 3 vardiyalı olarak maximum 8 saat olarak çalışma saatleri belirlenmelidir.</a:t>
            </a:r>
          </a:p>
          <a:p>
            <a:pPr algn="l">
              <a:lnSpc>
                <a:spcPts val="4950"/>
              </a:lnSpc>
            </a:pPr>
            <a:endParaRPr lang="en-US" sz="3000" spc="-195">
              <a:solidFill>
                <a:srgbClr val="272525"/>
              </a:solidFill>
              <a:latin typeface="Source Sans Pro"/>
            </a:endParaRPr>
          </a:p>
        </p:txBody>
      </p:sp>
      <p:sp>
        <p:nvSpPr>
          <p:cNvPr id="10" name="TextBox 10"/>
          <p:cNvSpPr txBox="1"/>
          <p:nvPr/>
        </p:nvSpPr>
        <p:spPr>
          <a:xfrm>
            <a:off x="2292931" y="6441360"/>
            <a:ext cx="4973886" cy="2466975"/>
          </a:xfrm>
          <a:prstGeom prst="rect">
            <a:avLst/>
          </a:prstGeom>
        </p:spPr>
        <p:txBody>
          <a:bodyPr lIns="0" tIns="0" rIns="0" bIns="0" rtlCol="0" anchor="t">
            <a:spAutoFit/>
          </a:bodyPr>
          <a:lstStyle/>
          <a:p>
            <a:pPr>
              <a:lnSpc>
                <a:spcPts val="4950"/>
              </a:lnSpc>
            </a:pPr>
            <a:r>
              <a:rPr lang="en-US" sz="3000" spc="-195">
                <a:solidFill>
                  <a:srgbClr val="272525"/>
                </a:solidFill>
                <a:latin typeface="Source Sans Pro"/>
              </a:rPr>
              <a:t>·RPA teknolojisinin kullanılması için önceliklendirme adımları değerlendirmesi yapılmalıdır. </a:t>
            </a:r>
          </a:p>
          <a:p>
            <a:pPr algn="l">
              <a:lnSpc>
                <a:spcPts val="4950"/>
              </a:lnSpc>
            </a:pPr>
            <a:endParaRPr lang="en-US" sz="3000" spc="-195">
              <a:solidFill>
                <a:srgbClr val="272525"/>
              </a:solidFill>
              <a:latin typeface="Source Sans Pro"/>
            </a:endParaRPr>
          </a:p>
        </p:txBody>
      </p:sp>
      <p:sp>
        <p:nvSpPr>
          <p:cNvPr id="11" name="TextBox 11"/>
          <p:cNvSpPr txBox="1"/>
          <p:nvPr/>
        </p:nvSpPr>
        <p:spPr>
          <a:xfrm>
            <a:off x="1552265" y="2084913"/>
            <a:ext cx="5714551" cy="514350"/>
          </a:xfrm>
          <a:prstGeom prst="rect">
            <a:avLst/>
          </a:prstGeom>
        </p:spPr>
        <p:txBody>
          <a:bodyPr lIns="0" tIns="0" rIns="0" bIns="0" rtlCol="0" anchor="t">
            <a:spAutoFit/>
          </a:bodyPr>
          <a:lstStyle/>
          <a:p>
            <a:pPr algn="l">
              <a:lnSpc>
                <a:spcPts val="4200"/>
              </a:lnSpc>
            </a:pPr>
            <a:r>
              <a:rPr lang="en-US" sz="3000" spc="72">
                <a:solidFill>
                  <a:srgbClr val="000000"/>
                </a:solidFill>
                <a:latin typeface="IBM Plex Sans Condensed Bold"/>
              </a:rPr>
              <a:t>Taktiksel Göstergeler</a:t>
            </a:r>
          </a:p>
        </p:txBody>
      </p:sp>
      <p:sp>
        <p:nvSpPr>
          <p:cNvPr id="12" name="TextBox 12"/>
          <p:cNvSpPr txBox="1"/>
          <p:nvPr/>
        </p:nvSpPr>
        <p:spPr>
          <a:xfrm>
            <a:off x="8845446" y="6212760"/>
            <a:ext cx="150785" cy="581025"/>
          </a:xfrm>
          <a:prstGeom prst="rect">
            <a:avLst/>
          </a:prstGeom>
        </p:spPr>
        <p:txBody>
          <a:bodyPr lIns="0" tIns="0" rIns="0" bIns="0" rtlCol="0" anchor="t">
            <a:spAutoFit/>
          </a:bodyPr>
          <a:lstStyle/>
          <a:p>
            <a:pPr algn="l">
              <a:lnSpc>
                <a:spcPts val="4950"/>
              </a:lnSpc>
            </a:pPr>
            <a:r>
              <a:rPr lang="en-US" sz="3000" spc="-195">
                <a:solidFill>
                  <a:srgbClr val="272525"/>
                </a:solidFill>
                <a:latin typeface="IBM Plex Sans Condensed Bold"/>
              </a:rPr>
              <a:t>4</a:t>
            </a:r>
          </a:p>
        </p:txBody>
      </p:sp>
      <p:sp>
        <p:nvSpPr>
          <p:cNvPr id="13" name="TextBox 13"/>
          <p:cNvSpPr txBox="1"/>
          <p:nvPr/>
        </p:nvSpPr>
        <p:spPr>
          <a:xfrm>
            <a:off x="9507545" y="6162675"/>
            <a:ext cx="7526880" cy="3724275"/>
          </a:xfrm>
          <a:prstGeom prst="rect">
            <a:avLst/>
          </a:prstGeom>
        </p:spPr>
        <p:txBody>
          <a:bodyPr lIns="0" tIns="0" rIns="0" bIns="0" rtlCol="0" anchor="t">
            <a:spAutoFit/>
          </a:bodyPr>
          <a:lstStyle/>
          <a:p>
            <a:pPr algn="just">
              <a:lnSpc>
                <a:spcPts val="4950"/>
              </a:lnSpc>
            </a:pPr>
            <a:r>
              <a:rPr lang="en-US" sz="3000" spc="-195">
                <a:solidFill>
                  <a:srgbClr val="272525"/>
                </a:solidFill>
                <a:latin typeface="Source Sans Pro"/>
              </a:rPr>
              <a:t>·Yapılan değerlendirme sonucuna göre birinci önceliğin, finans departmanında yapılan %25 oranında hatalı faturalama işleminin RPA teknolojisine geçirilmesi ve fizibilite çalışması sonucunda faturalandırma işlemenin RPA teknolojisine geçilmesi öngörülmüştür. </a:t>
            </a:r>
          </a:p>
          <a:p>
            <a:pPr algn="l">
              <a:lnSpc>
                <a:spcPts val="4950"/>
              </a:lnSpc>
            </a:pPr>
            <a:endParaRPr lang="en-US" sz="3000" spc="-195">
              <a:solidFill>
                <a:srgbClr val="272525"/>
              </a:solidFill>
              <a:latin typeface="Source Sans Pr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538497" y="-61602"/>
            <a:ext cx="11210996" cy="10407130"/>
          </a:xfrm>
          <a:prstGeom prst="rect">
            <a:avLst/>
          </a:prstGeom>
        </p:spPr>
      </p:pic>
      <p:pic>
        <p:nvPicPr>
          <p:cNvPr id="3" name="Picture 3"/>
          <p:cNvPicPr>
            <a:picLocks noChangeAspect="1"/>
          </p:cNvPicPr>
          <p:nvPr/>
        </p:nvPicPr>
        <p:blipFill>
          <a:blip r:embed="rId4"/>
          <a:srcRect/>
          <a:stretch>
            <a:fillRect/>
          </a:stretch>
        </p:blipFill>
        <p:spPr>
          <a:xfrm>
            <a:off x="3600099" y="0"/>
            <a:ext cx="11087801" cy="10283936"/>
          </a:xfrm>
          <a:prstGeom prst="rect">
            <a:avLst/>
          </a:prstGeom>
        </p:spPr>
      </p:pic>
      <p:pic>
        <p:nvPicPr>
          <p:cNvPr id="4" name="Picture 4"/>
          <p:cNvPicPr>
            <a:picLocks noChangeAspect="1"/>
          </p:cNvPicPr>
          <p:nvPr/>
        </p:nvPicPr>
        <p:blipFill>
          <a:blip r:embed="rId4">
            <a:alphaModFix amt="99600"/>
          </a:blip>
          <a:srcRect t="21105" b="21105"/>
          <a:stretch>
            <a:fillRect/>
          </a:stretch>
        </p:blipFill>
        <p:spPr>
          <a:xfrm>
            <a:off x="-898678" y="0"/>
            <a:ext cx="19186678" cy="10283936"/>
          </a:xfrm>
          <a:prstGeom prst="rect">
            <a:avLst/>
          </a:prstGeom>
        </p:spPr>
      </p:pic>
      <p:sp>
        <p:nvSpPr>
          <p:cNvPr id="5" name="TextBox 5"/>
          <p:cNvSpPr txBox="1"/>
          <p:nvPr/>
        </p:nvSpPr>
        <p:spPr>
          <a:xfrm>
            <a:off x="1476873" y="3131602"/>
            <a:ext cx="150785" cy="581025"/>
          </a:xfrm>
          <a:prstGeom prst="rect">
            <a:avLst/>
          </a:prstGeom>
        </p:spPr>
        <p:txBody>
          <a:bodyPr lIns="0" tIns="0" rIns="0" bIns="0" rtlCol="0" anchor="t">
            <a:spAutoFit/>
          </a:bodyPr>
          <a:lstStyle/>
          <a:p>
            <a:pPr algn="l">
              <a:lnSpc>
                <a:spcPts val="4950"/>
              </a:lnSpc>
            </a:pPr>
            <a:r>
              <a:rPr lang="en-US" sz="3000" spc="-195">
                <a:solidFill>
                  <a:srgbClr val="272525"/>
                </a:solidFill>
                <a:latin typeface="IBM Plex Sans Condensed Bold"/>
              </a:rPr>
              <a:t>1</a:t>
            </a:r>
          </a:p>
        </p:txBody>
      </p:sp>
      <p:sp>
        <p:nvSpPr>
          <p:cNvPr id="6" name="TextBox 6"/>
          <p:cNvSpPr txBox="1"/>
          <p:nvPr/>
        </p:nvSpPr>
        <p:spPr>
          <a:xfrm>
            <a:off x="7858174" y="3131602"/>
            <a:ext cx="150785" cy="581025"/>
          </a:xfrm>
          <a:prstGeom prst="rect">
            <a:avLst/>
          </a:prstGeom>
        </p:spPr>
        <p:txBody>
          <a:bodyPr lIns="0" tIns="0" rIns="0" bIns="0" rtlCol="0" anchor="t">
            <a:spAutoFit/>
          </a:bodyPr>
          <a:lstStyle/>
          <a:p>
            <a:pPr algn="l">
              <a:lnSpc>
                <a:spcPts val="4950"/>
              </a:lnSpc>
            </a:pPr>
            <a:r>
              <a:rPr lang="en-US" sz="3000" spc="-195">
                <a:solidFill>
                  <a:srgbClr val="272525"/>
                </a:solidFill>
                <a:latin typeface="IBM Plex Sans Condensed Bold"/>
              </a:rPr>
              <a:t>2</a:t>
            </a:r>
          </a:p>
        </p:txBody>
      </p:sp>
      <p:sp>
        <p:nvSpPr>
          <p:cNvPr id="7" name="TextBox 7"/>
          <p:cNvSpPr txBox="1"/>
          <p:nvPr/>
        </p:nvSpPr>
        <p:spPr>
          <a:xfrm>
            <a:off x="13265796" y="3131602"/>
            <a:ext cx="150785" cy="581025"/>
          </a:xfrm>
          <a:prstGeom prst="rect">
            <a:avLst/>
          </a:prstGeom>
        </p:spPr>
        <p:txBody>
          <a:bodyPr lIns="0" tIns="0" rIns="0" bIns="0" rtlCol="0" anchor="t">
            <a:spAutoFit/>
          </a:bodyPr>
          <a:lstStyle/>
          <a:p>
            <a:pPr algn="l">
              <a:lnSpc>
                <a:spcPts val="4950"/>
              </a:lnSpc>
            </a:pPr>
            <a:r>
              <a:rPr lang="en-US" sz="3000" spc="-195">
                <a:solidFill>
                  <a:srgbClr val="272525"/>
                </a:solidFill>
                <a:latin typeface="IBM Plex Sans Condensed Bold"/>
              </a:rPr>
              <a:t>3</a:t>
            </a:r>
          </a:p>
        </p:txBody>
      </p:sp>
      <p:sp>
        <p:nvSpPr>
          <p:cNvPr id="8" name="TextBox 8"/>
          <p:cNvSpPr txBox="1"/>
          <p:nvPr/>
        </p:nvSpPr>
        <p:spPr>
          <a:xfrm>
            <a:off x="2292931" y="3131602"/>
            <a:ext cx="4898494" cy="3095625"/>
          </a:xfrm>
          <a:prstGeom prst="rect">
            <a:avLst/>
          </a:prstGeom>
        </p:spPr>
        <p:txBody>
          <a:bodyPr lIns="0" tIns="0" rIns="0" bIns="0" rtlCol="0" anchor="t">
            <a:spAutoFit/>
          </a:bodyPr>
          <a:lstStyle/>
          <a:p>
            <a:pPr>
              <a:lnSpc>
                <a:spcPts val="4950"/>
              </a:lnSpc>
            </a:pPr>
            <a:r>
              <a:rPr lang="en-US" sz="3000" spc="-195">
                <a:solidFill>
                  <a:srgbClr val="272525"/>
                </a:solidFill>
                <a:latin typeface="Source Sans Pro"/>
              </a:rPr>
              <a:t>·Sürecin tetiklenmesi için ilk adım Ar-Ge ekibi tarafından Pazar araştırması yapılarak ihtiyaçlar %80 oranında belirlenmelidir.  </a:t>
            </a:r>
          </a:p>
          <a:p>
            <a:pPr algn="l">
              <a:lnSpc>
                <a:spcPts val="4950"/>
              </a:lnSpc>
            </a:pPr>
            <a:endParaRPr lang="en-US" sz="3000" spc="-195">
              <a:solidFill>
                <a:srgbClr val="272525"/>
              </a:solidFill>
              <a:latin typeface="Source Sans Pro"/>
            </a:endParaRPr>
          </a:p>
        </p:txBody>
      </p:sp>
      <p:sp>
        <p:nvSpPr>
          <p:cNvPr id="9" name="TextBox 9"/>
          <p:cNvSpPr txBox="1"/>
          <p:nvPr/>
        </p:nvSpPr>
        <p:spPr>
          <a:xfrm>
            <a:off x="8374475" y="3131602"/>
            <a:ext cx="3918945" cy="3724275"/>
          </a:xfrm>
          <a:prstGeom prst="rect">
            <a:avLst/>
          </a:prstGeom>
        </p:spPr>
        <p:txBody>
          <a:bodyPr lIns="0" tIns="0" rIns="0" bIns="0" rtlCol="0" anchor="t">
            <a:spAutoFit/>
          </a:bodyPr>
          <a:lstStyle/>
          <a:p>
            <a:pPr algn="just">
              <a:lnSpc>
                <a:spcPts val="4950"/>
              </a:lnSpc>
            </a:pPr>
            <a:r>
              <a:rPr lang="en-US" sz="3000" spc="-195">
                <a:solidFill>
                  <a:srgbClr val="272525"/>
                </a:solidFill>
                <a:latin typeface="Source Sans Pro"/>
              </a:rPr>
              <a:t>·SAP sistemleri kullanılarak raporlama konusundaki yavaşlık ve hatalardan %92 oranında verimlilik elde edilebilir.</a:t>
            </a:r>
          </a:p>
          <a:p>
            <a:pPr algn="l">
              <a:lnSpc>
                <a:spcPts val="4950"/>
              </a:lnSpc>
            </a:pPr>
            <a:endParaRPr lang="en-US" sz="3000" spc="-195">
              <a:solidFill>
                <a:srgbClr val="272525"/>
              </a:solidFill>
              <a:latin typeface="Source Sans Pro"/>
            </a:endParaRPr>
          </a:p>
        </p:txBody>
      </p:sp>
      <p:sp>
        <p:nvSpPr>
          <p:cNvPr id="10" name="TextBox 10"/>
          <p:cNvSpPr txBox="1"/>
          <p:nvPr/>
        </p:nvSpPr>
        <p:spPr>
          <a:xfrm>
            <a:off x="13778531" y="3131602"/>
            <a:ext cx="2968880" cy="3095625"/>
          </a:xfrm>
          <a:prstGeom prst="rect">
            <a:avLst/>
          </a:prstGeom>
        </p:spPr>
        <p:txBody>
          <a:bodyPr lIns="0" tIns="0" rIns="0" bIns="0" rtlCol="0" anchor="t">
            <a:spAutoFit/>
          </a:bodyPr>
          <a:lstStyle/>
          <a:p>
            <a:pPr>
              <a:lnSpc>
                <a:spcPts val="4950"/>
              </a:lnSpc>
            </a:pPr>
            <a:r>
              <a:rPr lang="en-US" sz="3000" spc="-195">
                <a:solidFill>
                  <a:srgbClr val="272525"/>
                </a:solidFill>
                <a:latin typeface="Source Sans Pro"/>
              </a:rPr>
              <a:t>·Yıl sonu cirosunda +1.500.000 TL kâr elde edilmesi öngörülmektedir.</a:t>
            </a:r>
          </a:p>
          <a:p>
            <a:pPr algn="l">
              <a:lnSpc>
                <a:spcPts val="4950"/>
              </a:lnSpc>
            </a:pPr>
            <a:endParaRPr lang="en-US" sz="3000" spc="-195">
              <a:solidFill>
                <a:srgbClr val="272525"/>
              </a:solidFill>
              <a:latin typeface="Source Sans Pro"/>
            </a:endParaRPr>
          </a:p>
        </p:txBody>
      </p:sp>
      <p:sp>
        <p:nvSpPr>
          <p:cNvPr id="11" name="TextBox 11"/>
          <p:cNvSpPr txBox="1"/>
          <p:nvPr/>
        </p:nvSpPr>
        <p:spPr>
          <a:xfrm>
            <a:off x="1552265" y="2084913"/>
            <a:ext cx="5714551" cy="514350"/>
          </a:xfrm>
          <a:prstGeom prst="rect">
            <a:avLst/>
          </a:prstGeom>
        </p:spPr>
        <p:txBody>
          <a:bodyPr lIns="0" tIns="0" rIns="0" bIns="0" rtlCol="0" anchor="t">
            <a:spAutoFit/>
          </a:bodyPr>
          <a:lstStyle/>
          <a:p>
            <a:pPr algn="l">
              <a:lnSpc>
                <a:spcPts val="4200"/>
              </a:lnSpc>
            </a:pPr>
            <a:r>
              <a:rPr lang="en-US" sz="3000" spc="72">
                <a:solidFill>
                  <a:srgbClr val="000000"/>
                </a:solidFill>
                <a:latin typeface="IBM Plex Sans Condensed Bold"/>
              </a:rPr>
              <a:t>Stratejik Göstergeler</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600"/>
          </a:blip>
          <a:srcRect r="789" b="7758"/>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18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38580" y="-190702"/>
            <a:ext cx="20120727" cy="10668405"/>
          </a:xfrm>
          <a:prstGeom prst="rect">
            <a:avLst/>
          </a:prstGeom>
        </p:spPr>
      </p:pic>
      <p:pic>
        <p:nvPicPr>
          <p:cNvPr id="4" name="Picture 4"/>
          <p:cNvPicPr>
            <a:picLocks noChangeAspect="1"/>
          </p:cNvPicPr>
          <p:nvPr/>
        </p:nvPicPr>
        <p:blipFill>
          <a:blip r:embed="rId5"/>
          <a:srcRect/>
          <a:stretch>
            <a:fillRect/>
          </a:stretch>
        </p:blipFill>
        <p:spPr>
          <a:xfrm>
            <a:off x="2918065" y="1629809"/>
            <a:ext cx="12304646" cy="8641525"/>
          </a:xfrm>
          <a:prstGeom prst="rect">
            <a:avLst/>
          </a:prstGeom>
        </p:spPr>
      </p:pic>
      <p:sp>
        <p:nvSpPr>
          <p:cNvPr id="5" name="TextBox 5"/>
          <p:cNvSpPr txBox="1"/>
          <p:nvPr/>
        </p:nvSpPr>
        <p:spPr>
          <a:xfrm>
            <a:off x="5242245" y="457200"/>
            <a:ext cx="7803510" cy="1028700"/>
          </a:xfrm>
          <a:prstGeom prst="rect">
            <a:avLst/>
          </a:prstGeom>
        </p:spPr>
        <p:txBody>
          <a:bodyPr lIns="0" tIns="0" rIns="0" bIns="0" rtlCol="0" anchor="t">
            <a:spAutoFit/>
          </a:bodyPr>
          <a:lstStyle/>
          <a:p>
            <a:pPr algn="l">
              <a:lnSpc>
                <a:spcPts val="8400"/>
              </a:lnSpc>
            </a:pPr>
            <a:r>
              <a:rPr lang="en-US" sz="6000" spc="36">
                <a:solidFill>
                  <a:srgbClr val="000000"/>
                </a:solidFill>
                <a:latin typeface="IBM Plex Sans Condensed Bold"/>
              </a:rPr>
              <a:t>İyileştirilmiş BPMN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600"/>
          </a:blip>
          <a:srcRect l="5262" t="11955" b="16192"/>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18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80249" y="-190702"/>
            <a:ext cx="20120727" cy="10668405"/>
          </a:xfrm>
          <a:prstGeom prst="rect">
            <a:avLst/>
          </a:prstGeom>
        </p:spPr>
      </p:pic>
      <p:sp>
        <p:nvSpPr>
          <p:cNvPr id="4" name="TextBox 4"/>
          <p:cNvSpPr txBox="1"/>
          <p:nvPr/>
        </p:nvSpPr>
        <p:spPr>
          <a:xfrm>
            <a:off x="1028700" y="646971"/>
            <a:ext cx="13775370" cy="1028700"/>
          </a:xfrm>
          <a:prstGeom prst="rect">
            <a:avLst/>
          </a:prstGeom>
        </p:spPr>
        <p:txBody>
          <a:bodyPr lIns="0" tIns="0" rIns="0" bIns="0" rtlCol="0" anchor="t">
            <a:spAutoFit/>
          </a:bodyPr>
          <a:lstStyle/>
          <a:p>
            <a:pPr algn="l">
              <a:lnSpc>
                <a:spcPts val="8400"/>
              </a:lnSpc>
            </a:pPr>
            <a:r>
              <a:rPr lang="en-US" sz="6000" spc="36">
                <a:solidFill>
                  <a:srgbClr val="000000"/>
                </a:solidFill>
                <a:latin typeface="IBM Plex Sans Condensed Bold"/>
              </a:rPr>
              <a:t>İyileştirilen BPMN Modelin Detayları</a:t>
            </a:r>
          </a:p>
        </p:txBody>
      </p:sp>
      <p:sp>
        <p:nvSpPr>
          <p:cNvPr id="5" name="TextBox 5"/>
          <p:cNvSpPr txBox="1"/>
          <p:nvPr/>
        </p:nvSpPr>
        <p:spPr>
          <a:xfrm>
            <a:off x="1240859" y="3114438"/>
            <a:ext cx="11167364" cy="1309497"/>
          </a:xfrm>
          <a:prstGeom prst="rect">
            <a:avLst/>
          </a:prstGeom>
        </p:spPr>
        <p:txBody>
          <a:bodyPr lIns="0" tIns="0" rIns="0" bIns="0" rtlCol="0" anchor="t">
            <a:spAutoFit/>
          </a:bodyPr>
          <a:lstStyle/>
          <a:p>
            <a:pPr>
              <a:lnSpc>
                <a:spcPts val="5439"/>
              </a:lnSpc>
            </a:pPr>
            <a:r>
              <a:rPr lang="en-US" sz="3000">
                <a:solidFill>
                  <a:srgbClr val="272525"/>
                </a:solidFill>
                <a:latin typeface="Source Sans Pro"/>
              </a:rPr>
              <a:t>·Kalite kontrolün süreç boyunca dahil olması</a:t>
            </a:r>
          </a:p>
          <a:p>
            <a:pPr algn="l">
              <a:lnSpc>
                <a:spcPts val="5439"/>
              </a:lnSpc>
            </a:pPr>
            <a:endParaRPr lang="en-US" sz="3000">
              <a:solidFill>
                <a:srgbClr val="272525"/>
              </a:solidFill>
              <a:latin typeface="Source Sans Pro"/>
            </a:endParaRPr>
          </a:p>
        </p:txBody>
      </p:sp>
      <p:sp>
        <p:nvSpPr>
          <p:cNvPr id="6" name="TextBox 6"/>
          <p:cNvSpPr txBox="1"/>
          <p:nvPr/>
        </p:nvSpPr>
        <p:spPr>
          <a:xfrm>
            <a:off x="1240859" y="4403026"/>
            <a:ext cx="11167364" cy="1309497"/>
          </a:xfrm>
          <a:prstGeom prst="rect">
            <a:avLst/>
          </a:prstGeom>
        </p:spPr>
        <p:txBody>
          <a:bodyPr lIns="0" tIns="0" rIns="0" bIns="0" rtlCol="0" anchor="t">
            <a:spAutoFit/>
          </a:bodyPr>
          <a:lstStyle/>
          <a:p>
            <a:pPr>
              <a:lnSpc>
                <a:spcPts val="5439"/>
              </a:lnSpc>
            </a:pPr>
            <a:r>
              <a:rPr lang="en-US" sz="3000">
                <a:solidFill>
                  <a:srgbClr val="272525"/>
                </a:solidFill>
                <a:latin typeface="Source Sans Pro"/>
              </a:rPr>
              <a:t>·Lojistik firmasının devre dışı bırakılması</a:t>
            </a:r>
          </a:p>
          <a:p>
            <a:pPr algn="l">
              <a:lnSpc>
                <a:spcPts val="5439"/>
              </a:lnSpc>
            </a:pPr>
            <a:endParaRPr lang="en-US" sz="3000">
              <a:solidFill>
                <a:srgbClr val="272525"/>
              </a:solidFill>
              <a:latin typeface="Source Sans Pro"/>
            </a:endParaRPr>
          </a:p>
        </p:txBody>
      </p:sp>
      <p:sp>
        <p:nvSpPr>
          <p:cNvPr id="7" name="TextBox 7"/>
          <p:cNvSpPr txBox="1"/>
          <p:nvPr/>
        </p:nvSpPr>
        <p:spPr>
          <a:xfrm>
            <a:off x="1240859" y="5541074"/>
            <a:ext cx="11167364" cy="1309497"/>
          </a:xfrm>
          <a:prstGeom prst="rect">
            <a:avLst/>
          </a:prstGeom>
        </p:spPr>
        <p:txBody>
          <a:bodyPr lIns="0" tIns="0" rIns="0" bIns="0" rtlCol="0" anchor="t">
            <a:spAutoFit/>
          </a:bodyPr>
          <a:lstStyle/>
          <a:p>
            <a:pPr>
              <a:lnSpc>
                <a:spcPts val="5439"/>
              </a:lnSpc>
            </a:pPr>
            <a:r>
              <a:rPr lang="en-US" sz="3000">
                <a:solidFill>
                  <a:srgbClr val="272525"/>
                </a:solidFill>
                <a:latin typeface="Source Sans Pro"/>
              </a:rPr>
              <a:t>·Faturalandırma sürecinde RPA sistemine geçilmesi</a:t>
            </a:r>
          </a:p>
          <a:p>
            <a:pPr algn="l">
              <a:lnSpc>
                <a:spcPts val="5439"/>
              </a:lnSpc>
            </a:pPr>
            <a:endParaRPr lang="en-US" sz="3000">
              <a:solidFill>
                <a:srgbClr val="272525"/>
              </a:solidFill>
              <a:latin typeface="Source Sans Pro"/>
            </a:endParaRPr>
          </a:p>
        </p:txBody>
      </p:sp>
      <p:sp>
        <p:nvSpPr>
          <p:cNvPr id="8" name="TextBox 8"/>
          <p:cNvSpPr txBox="1"/>
          <p:nvPr/>
        </p:nvSpPr>
        <p:spPr>
          <a:xfrm>
            <a:off x="1240859" y="6831520"/>
            <a:ext cx="11167364" cy="1309497"/>
          </a:xfrm>
          <a:prstGeom prst="rect">
            <a:avLst/>
          </a:prstGeom>
        </p:spPr>
        <p:txBody>
          <a:bodyPr lIns="0" tIns="0" rIns="0" bIns="0" rtlCol="0" anchor="t">
            <a:spAutoFit/>
          </a:bodyPr>
          <a:lstStyle/>
          <a:p>
            <a:pPr>
              <a:lnSpc>
                <a:spcPts val="5439"/>
              </a:lnSpc>
            </a:pPr>
            <a:r>
              <a:rPr lang="en-US" sz="3000">
                <a:solidFill>
                  <a:srgbClr val="272525"/>
                </a:solidFill>
                <a:latin typeface="Source Sans Pro"/>
              </a:rPr>
              <a:t>·İş geliştirme ekibinin süreç madenciliği uygulaması</a:t>
            </a:r>
          </a:p>
          <a:p>
            <a:pPr algn="l">
              <a:lnSpc>
                <a:spcPts val="5439"/>
              </a:lnSpc>
            </a:pPr>
            <a:endParaRPr lang="en-US" sz="3000">
              <a:solidFill>
                <a:srgbClr val="272525"/>
              </a:solidFill>
              <a:latin typeface="Source Sans Pr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600"/>
          </a:blip>
          <a:srcRect l="5262" t="11955" b="16192"/>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18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80249" y="-190702"/>
            <a:ext cx="20120727" cy="10668405"/>
          </a:xfrm>
          <a:prstGeom prst="rect">
            <a:avLst/>
          </a:prstGeom>
        </p:spPr>
      </p:pic>
      <p:pic>
        <p:nvPicPr>
          <p:cNvPr id="4" name="Picture 4"/>
          <p:cNvPicPr>
            <a:picLocks noChangeAspect="1"/>
          </p:cNvPicPr>
          <p:nvPr/>
        </p:nvPicPr>
        <p:blipFill>
          <a:blip r:embed="rId5"/>
          <a:srcRect l="36194" r="2493"/>
          <a:stretch>
            <a:fillRect/>
          </a:stretch>
        </p:blipFill>
        <p:spPr>
          <a:xfrm>
            <a:off x="10645546" y="2236625"/>
            <a:ext cx="7233888" cy="6738096"/>
          </a:xfrm>
          <a:prstGeom prst="rect">
            <a:avLst/>
          </a:prstGeom>
        </p:spPr>
      </p:pic>
      <p:sp>
        <p:nvSpPr>
          <p:cNvPr id="5" name="TextBox 5"/>
          <p:cNvSpPr txBox="1"/>
          <p:nvPr/>
        </p:nvSpPr>
        <p:spPr>
          <a:xfrm>
            <a:off x="1028700" y="646971"/>
            <a:ext cx="16406396" cy="1028700"/>
          </a:xfrm>
          <a:prstGeom prst="rect">
            <a:avLst/>
          </a:prstGeom>
        </p:spPr>
        <p:txBody>
          <a:bodyPr lIns="0" tIns="0" rIns="0" bIns="0" rtlCol="0" anchor="t">
            <a:spAutoFit/>
          </a:bodyPr>
          <a:lstStyle/>
          <a:p>
            <a:pPr algn="l">
              <a:lnSpc>
                <a:spcPts val="8400"/>
              </a:lnSpc>
            </a:pPr>
            <a:r>
              <a:rPr lang="en-US" sz="6000" spc="36">
                <a:solidFill>
                  <a:srgbClr val="000000"/>
                </a:solidFill>
                <a:latin typeface="IBM Plex Sans Condensed Bold"/>
              </a:rPr>
              <a:t>İyileştirme Kazanımları ve Hedeflere Ulaşılması</a:t>
            </a:r>
          </a:p>
        </p:txBody>
      </p:sp>
      <p:sp>
        <p:nvSpPr>
          <p:cNvPr id="6" name="TextBox 6"/>
          <p:cNvSpPr txBox="1"/>
          <p:nvPr/>
        </p:nvSpPr>
        <p:spPr>
          <a:xfrm>
            <a:off x="1028700" y="2065175"/>
            <a:ext cx="9616846" cy="8167497"/>
          </a:xfrm>
          <a:prstGeom prst="rect">
            <a:avLst/>
          </a:prstGeom>
        </p:spPr>
        <p:txBody>
          <a:bodyPr lIns="0" tIns="0" rIns="0" bIns="0" rtlCol="0" anchor="t">
            <a:spAutoFit/>
          </a:bodyPr>
          <a:lstStyle/>
          <a:p>
            <a:pPr>
              <a:lnSpc>
                <a:spcPts val="5439"/>
              </a:lnSpc>
            </a:pPr>
            <a:r>
              <a:rPr lang="en-US" sz="3000">
                <a:solidFill>
                  <a:srgbClr val="272525"/>
                </a:solidFill>
                <a:latin typeface="Source Sans Pro"/>
              </a:rPr>
              <a:t>·Eski sistemde, yalnızca üretim başlarken yapılan kalite kontrolünün, süreç boyunca ve süreç sonunda da yapılması planlanmış ve bu şekilde olası aksaklıklar önceden tespit edilerek maliyet, zaman ve emek faktörlerinin optimizasyonu sağlanmıştır. Eski sistemde üretim sonucunda tespit edilen hatalı üretimlerin %35 olduğu görülmüştür. Yeni sistem ile birlikte hatalı üretim oranı %1,5’a indirilmiştir. Süreç içerisinde yapılan kalite kontrol sayesinde bir parti ürünün üretimi 1 aydan 2 haftaya düşmesi sağlanmıştır. Bununla birlikte personel iş yükü düşürülmüş ve %50 oranında üretim sayısı arttırılmıştır. </a:t>
            </a:r>
          </a:p>
          <a:p>
            <a:pPr algn="l">
              <a:lnSpc>
                <a:spcPts val="5439"/>
              </a:lnSpc>
            </a:pPr>
            <a:endParaRPr lang="en-US" sz="3000">
              <a:solidFill>
                <a:srgbClr val="272525"/>
              </a:solidFill>
              <a:latin typeface="Source Sans Pr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600"/>
          </a:blip>
          <a:srcRect l="5262" t="11955" b="16192"/>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18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80249" y="-190702"/>
            <a:ext cx="20120727" cy="10668405"/>
          </a:xfrm>
          <a:prstGeom prst="rect">
            <a:avLst/>
          </a:prstGeom>
        </p:spPr>
      </p:pic>
      <p:pic>
        <p:nvPicPr>
          <p:cNvPr id="4" name="Picture 4"/>
          <p:cNvPicPr>
            <a:picLocks noChangeAspect="1"/>
          </p:cNvPicPr>
          <p:nvPr/>
        </p:nvPicPr>
        <p:blipFill>
          <a:blip r:embed="rId5"/>
          <a:srcRect/>
          <a:stretch>
            <a:fillRect/>
          </a:stretch>
        </p:blipFill>
        <p:spPr>
          <a:xfrm>
            <a:off x="9780114" y="2633853"/>
            <a:ext cx="7654982" cy="6014629"/>
          </a:xfrm>
          <a:prstGeom prst="rect">
            <a:avLst/>
          </a:prstGeom>
        </p:spPr>
      </p:pic>
      <p:sp>
        <p:nvSpPr>
          <p:cNvPr id="5" name="TextBox 5"/>
          <p:cNvSpPr txBox="1"/>
          <p:nvPr/>
        </p:nvSpPr>
        <p:spPr>
          <a:xfrm>
            <a:off x="1028700" y="646971"/>
            <a:ext cx="16406396" cy="1028700"/>
          </a:xfrm>
          <a:prstGeom prst="rect">
            <a:avLst/>
          </a:prstGeom>
        </p:spPr>
        <p:txBody>
          <a:bodyPr lIns="0" tIns="0" rIns="0" bIns="0" rtlCol="0" anchor="t">
            <a:spAutoFit/>
          </a:bodyPr>
          <a:lstStyle/>
          <a:p>
            <a:pPr algn="l">
              <a:lnSpc>
                <a:spcPts val="8400"/>
              </a:lnSpc>
            </a:pPr>
            <a:r>
              <a:rPr lang="en-US" sz="6000" spc="36">
                <a:solidFill>
                  <a:srgbClr val="000000"/>
                </a:solidFill>
                <a:latin typeface="IBM Plex Sans Condensed Bold"/>
              </a:rPr>
              <a:t>İyileştirme Kazanımları ve Hedeflere Ulaşılması</a:t>
            </a:r>
          </a:p>
        </p:txBody>
      </p:sp>
      <p:sp>
        <p:nvSpPr>
          <p:cNvPr id="6" name="TextBox 6"/>
          <p:cNvSpPr txBox="1"/>
          <p:nvPr/>
        </p:nvSpPr>
        <p:spPr>
          <a:xfrm>
            <a:off x="1028700" y="2462403"/>
            <a:ext cx="8751414" cy="6795897"/>
          </a:xfrm>
          <a:prstGeom prst="rect">
            <a:avLst/>
          </a:prstGeom>
        </p:spPr>
        <p:txBody>
          <a:bodyPr lIns="0" tIns="0" rIns="0" bIns="0" rtlCol="0" anchor="t">
            <a:spAutoFit/>
          </a:bodyPr>
          <a:lstStyle/>
          <a:p>
            <a:pPr>
              <a:lnSpc>
                <a:spcPts val="5439"/>
              </a:lnSpc>
            </a:pPr>
            <a:r>
              <a:rPr lang="en-US" sz="3000">
                <a:solidFill>
                  <a:srgbClr val="272525"/>
                </a:solidFill>
                <a:latin typeface="Source Sans Pro"/>
              </a:rPr>
              <a:t>·Lojistik firmasının maliyet faktörü değerlendirerek üretici firmanın, malzeme tedarikçisinden direkt teslimat sağlanması ve lojistik firmasının süreçten çıkartılmasıyla maliyet ve zamandan tasarruf edilmiştir. Lojistik firmasının teslimat süreci olan 3 gün, firmanın süreçten çıkartılmasıyla 1 güne inmiştir. Firmaya ödenen teslimat başı 1000 TL ise üretici firma için 300 TL olarak kaydedilmiştir. Bu sayede 3 ay içinde 40 teslimat ile 24.000TL tasarruf edilmiştir. </a:t>
            </a:r>
          </a:p>
          <a:p>
            <a:pPr algn="l">
              <a:lnSpc>
                <a:spcPts val="5439"/>
              </a:lnSpc>
            </a:pPr>
            <a:endParaRPr lang="en-US" sz="3000">
              <a:solidFill>
                <a:srgbClr val="272525"/>
              </a:solidFill>
              <a:latin typeface="Source Sans Pr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600"/>
          </a:blip>
          <a:srcRect l="5262" t="11955" b="16192"/>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18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80249" y="-190702"/>
            <a:ext cx="20120727" cy="10668405"/>
          </a:xfrm>
          <a:prstGeom prst="rect">
            <a:avLst/>
          </a:prstGeom>
        </p:spPr>
      </p:pic>
      <p:sp>
        <p:nvSpPr>
          <p:cNvPr id="4" name="TextBox 4"/>
          <p:cNvSpPr txBox="1"/>
          <p:nvPr/>
        </p:nvSpPr>
        <p:spPr>
          <a:xfrm>
            <a:off x="1028700" y="646971"/>
            <a:ext cx="16406396" cy="1028700"/>
          </a:xfrm>
          <a:prstGeom prst="rect">
            <a:avLst/>
          </a:prstGeom>
        </p:spPr>
        <p:txBody>
          <a:bodyPr lIns="0" tIns="0" rIns="0" bIns="0" rtlCol="0" anchor="t">
            <a:spAutoFit/>
          </a:bodyPr>
          <a:lstStyle/>
          <a:p>
            <a:pPr algn="l">
              <a:lnSpc>
                <a:spcPts val="8400"/>
              </a:lnSpc>
            </a:pPr>
            <a:r>
              <a:rPr lang="en-US" sz="6000" spc="36">
                <a:solidFill>
                  <a:srgbClr val="000000"/>
                </a:solidFill>
                <a:latin typeface="IBM Plex Sans Condensed Bold"/>
              </a:rPr>
              <a:t>İyileştirme Kazanımları ve Hedeflere Ulaşılması</a:t>
            </a:r>
          </a:p>
        </p:txBody>
      </p:sp>
      <p:sp>
        <p:nvSpPr>
          <p:cNvPr id="5" name="TextBox 5"/>
          <p:cNvSpPr txBox="1"/>
          <p:nvPr/>
        </p:nvSpPr>
        <p:spPr>
          <a:xfrm>
            <a:off x="1028700" y="2462403"/>
            <a:ext cx="15848734" cy="2681097"/>
          </a:xfrm>
          <a:prstGeom prst="rect">
            <a:avLst/>
          </a:prstGeom>
        </p:spPr>
        <p:txBody>
          <a:bodyPr lIns="0" tIns="0" rIns="0" bIns="0" rtlCol="0" anchor="t">
            <a:spAutoFit/>
          </a:bodyPr>
          <a:lstStyle/>
          <a:p>
            <a:pPr>
              <a:lnSpc>
                <a:spcPts val="5439"/>
              </a:lnSpc>
            </a:pPr>
            <a:r>
              <a:rPr lang="en-US" sz="3000">
                <a:solidFill>
                  <a:srgbClr val="272525"/>
                </a:solidFill>
                <a:latin typeface="Source Sans Pro"/>
              </a:rPr>
              <a:t>·Faturaların RPA sistemi kullanarak otomatik olarak kesilmesiyle insan hatalarının önüne geçilerek olası maliyet kayıplarının önüne geçilmiştir. Önceki sistemde yapılan %25’lik hata payı yeni sistem ile birlikte %0,3’e indirilmiştir.</a:t>
            </a:r>
          </a:p>
          <a:p>
            <a:pPr algn="l">
              <a:lnSpc>
                <a:spcPts val="5439"/>
              </a:lnSpc>
            </a:pPr>
            <a:endParaRPr lang="en-US" sz="3000">
              <a:solidFill>
                <a:srgbClr val="272525"/>
              </a:solidFill>
              <a:latin typeface="Source Sans Pro"/>
            </a:endParaRPr>
          </a:p>
        </p:txBody>
      </p:sp>
      <p:sp>
        <p:nvSpPr>
          <p:cNvPr id="6" name="TextBox 6"/>
          <p:cNvSpPr txBox="1"/>
          <p:nvPr/>
        </p:nvSpPr>
        <p:spPr>
          <a:xfrm>
            <a:off x="1028700" y="5715838"/>
            <a:ext cx="15848734" cy="1995297"/>
          </a:xfrm>
          <a:prstGeom prst="rect">
            <a:avLst/>
          </a:prstGeom>
        </p:spPr>
        <p:txBody>
          <a:bodyPr lIns="0" tIns="0" rIns="0" bIns="0" rtlCol="0" anchor="t">
            <a:spAutoFit/>
          </a:bodyPr>
          <a:lstStyle/>
          <a:p>
            <a:pPr>
              <a:lnSpc>
                <a:spcPts val="5439"/>
              </a:lnSpc>
            </a:pPr>
            <a:r>
              <a:rPr lang="en-US" sz="3000">
                <a:solidFill>
                  <a:srgbClr val="272525"/>
                </a:solidFill>
                <a:latin typeface="Source Sans Pro"/>
              </a:rPr>
              <a:t>·Faturalandırma ile ilgilenen personelin farklı işlere yönlendirilmesi sağlanmıştır. Bu sayede ilgili personelin zamanının %15’ini farklı işlerde kullanması sağlanmıştır.</a:t>
            </a:r>
          </a:p>
          <a:p>
            <a:pPr algn="l">
              <a:lnSpc>
                <a:spcPts val="5439"/>
              </a:lnSpc>
            </a:pPr>
            <a:endParaRPr lang="en-US" sz="3000">
              <a:solidFill>
                <a:srgbClr val="272525"/>
              </a:solidFill>
              <a:latin typeface="Source Sans Pr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600"/>
          </a:blip>
          <a:srcRect l="809" r="5857"/>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5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4256" y="-190702"/>
            <a:ext cx="20120727" cy="10668405"/>
          </a:xfrm>
          <a:prstGeom prst="rect">
            <a:avLst/>
          </a:prstGeom>
        </p:spPr>
      </p:pic>
      <p:sp>
        <p:nvSpPr>
          <p:cNvPr id="4" name="TextBox 4"/>
          <p:cNvSpPr txBox="1"/>
          <p:nvPr/>
        </p:nvSpPr>
        <p:spPr>
          <a:xfrm>
            <a:off x="1028700" y="4060825"/>
            <a:ext cx="11181678" cy="2089150"/>
          </a:xfrm>
          <a:prstGeom prst="rect">
            <a:avLst/>
          </a:prstGeom>
        </p:spPr>
        <p:txBody>
          <a:bodyPr lIns="0" tIns="0" rIns="0" bIns="0" rtlCol="0" anchor="t">
            <a:spAutoFit/>
          </a:bodyPr>
          <a:lstStyle/>
          <a:p>
            <a:pPr algn="l">
              <a:lnSpc>
                <a:spcPts val="5599"/>
              </a:lnSpc>
            </a:pPr>
            <a:r>
              <a:rPr lang="en-US" sz="3999">
                <a:solidFill>
                  <a:srgbClr val="272525"/>
                </a:solidFill>
                <a:latin typeface="Source Sans Pro"/>
              </a:rPr>
              <a:t>Elbise üreticilerinin müşteriler için giyilebilir, dayanıklı, estetik, işlevsel ve uygun fiyatlı elbiseler üretmeleridir.</a:t>
            </a:r>
          </a:p>
        </p:txBody>
      </p:sp>
      <p:pic>
        <p:nvPicPr>
          <p:cNvPr id="8" name="Picture 8"/>
          <p:cNvPicPr>
            <a:picLocks noChangeAspect="1"/>
          </p:cNvPicPr>
          <p:nvPr/>
        </p:nvPicPr>
        <p:blipFill>
          <a:blip r:embed="rId5"/>
          <a:srcRect l="9999" r="10000"/>
          <a:stretch>
            <a:fillRect/>
          </a:stretch>
        </p:blipFill>
        <p:spPr>
          <a:xfrm>
            <a:off x="12716856" y="0"/>
            <a:ext cx="5482971" cy="10287000"/>
          </a:xfrm>
          <a:prstGeom prst="rect">
            <a:avLst/>
          </a:prstGeom>
        </p:spPr>
      </p:pic>
      <p:sp>
        <p:nvSpPr>
          <p:cNvPr id="9" name="TextBox 9"/>
          <p:cNvSpPr txBox="1"/>
          <p:nvPr/>
        </p:nvSpPr>
        <p:spPr>
          <a:xfrm>
            <a:off x="1528260" y="1819855"/>
            <a:ext cx="5091279" cy="1028700"/>
          </a:xfrm>
          <a:prstGeom prst="rect">
            <a:avLst/>
          </a:prstGeom>
        </p:spPr>
        <p:txBody>
          <a:bodyPr lIns="0" tIns="0" rIns="0" bIns="0" rtlCol="0" anchor="t">
            <a:spAutoFit/>
          </a:bodyPr>
          <a:lstStyle/>
          <a:p>
            <a:pPr algn="l">
              <a:lnSpc>
                <a:spcPts val="8400"/>
              </a:lnSpc>
            </a:pPr>
            <a:r>
              <a:rPr lang="en-US" sz="6000" spc="36">
                <a:solidFill>
                  <a:srgbClr val="000000"/>
                </a:solidFill>
                <a:latin typeface="IBM Plex Sans Condensed Bold"/>
              </a:rPr>
              <a:t>Sürecin Amacı</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600"/>
          </a:blip>
          <a:srcRect l="5262" t="11955" b="16192"/>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18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80249" y="-190702"/>
            <a:ext cx="20120727" cy="10668405"/>
          </a:xfrm>
          <a:prstGeom prst="rect">
            <a:avLst/>
          </a:prstGeom>
        </p:spPr>
      </p:pic>
      <p:pic>
        <p:nvPicPr>
          <p:cNvPr id="4" name="Picture 4"/>
          <p:cNvPicPr>
            <a:picLocks noChangeAspect="1"/>
          </p:cNvPicPr>
          <p:nvPr/>
        </p:nvPicPr>
        <p:blipFill>
          <a:blip r:embed="rId5"/>
          <a:srcRect t="11722"/>
          <a:stretch>
            <a:fillRect/>
          </a:stretch>
        </p:blipFill>
        <p:spPr>
          <a:xfrm>
            <a:off x="7443792" y="2231701"/>
            <a:ext cx="10343061" cy="6445159"/>
          </a:xfrm>
          <a:prstGeom prst="rect">
            <a:avLst/>
          </a:prstGeom>
        </p:spPr>
      </p:pic>
      <p:sp>
        <p:nvSpPr>
          <p:cNvPr id="5" name="TextBox 5"/>
          <p:cNvSpPr txBox="1"/>
          <p:nvPr/>
        </p:nvSpPr>
        <p:spPr>
          <a:xfrm>
            <a:off x="1028700" y="646971"/>
            <a:ext cx="16406396" cy="1028700"/>
          </a:xfrm>
          <a:prstGeom prst="rect">
            <a:avLst/>
          </a:prstGeom>
        </p:spPr>
        <p:txBody>
          <a:bodyPr lIns="0" tIns="0" rIns="0" bIns="0" rtlCol="0" anchor="t">
            <a:spAutoFit/>
          </a:bodyPr>
          <a:lstStyle/>
          <a:p>
            <a:pPr algn="l">
              <a:lnSpc>
                <a:spcPts val="8400"/>
              </a:lnSpc>
            </a:pPr>
            <a:r>
              <a:rPr lang="en-US" sz="6000" spc="36">
                <a:solidFill>
                  <a:srgbClr val="000000"/>
                </a:solidFill>
                <a:latin typeface="IBM Plex Sans Condensed Bold"/>
              </a:rPr>
              <a:t>İyileştirme Kazanımları ve Hedeflere Ulaşılması</a:t>
            </a:r>
          </a:p>
        </p:txBody>
      </p:sp>
      <p:sp>
        <p:nvSpPr>
          <p:cNvPr id="6" name="TextBox 6"/>
          <p:cNvSpPr txBox="1"/>
          <p:nvPr/>
        </p:nvSpPr>
        <p:spPr>
          <a:xfrm>
            <a:off x="1028700" y="2462403"/>
            <a:ext cx="7857605" cy="5424297"/>
          </a:xfrm>
          <a:prstGeom prst="rect">
            <a:avLst/>
          </a:prstGeom>
        </p:spPr>
        <p:txBody>
          <a:bodyPr lIns="0" tIns="0" rIns="0" bIns="0" rtlCol="0" anchor="t">
            <a:spAutoFit/>
          </a:bodyPr>
          <a:lstStyle/>
          <a:p>
            <a:pPr>
              <a:lnSpc>
                <a:spcPts val="5439"/>
              </a:lnSpc>
            </a:pPr>
            <a:r>
              <a:rPr lang="en-US" sz="3000">
                <a:solidFill>
                  <a:srgbClr val="272525"/>
                </a:solidFill>
                <a:latin typeface="Source Sans Pro"/>
              </a:rPr>
              <a:t>·Tespit edilen aksaklıklar iş geliştirme ekibine gönderilir ve ilgili ekip süreç madenciliği tekniklerini kullanarak oluşan aksaklık ve darboğazları analiz ederek sürecin optimizasyonunu sağlar. Kullanılan teknikler sonucunda %90 oranında darboğazlar tespit edilerek optimizasyon sağlanmıştır.</a:t>
            </a:r>
          </a:p>
          <a:p>
            <a:pPr algn="l">
              <a:lnSpc>
                <a:spcPts val="5439"/>
              </a:lnSpc>
            </a:pPr>
            <a:endParaRPr lang="en-US" sz="3000">
              <a:solidFill>
                <a:srgbClr val="272525"/>
              </a:solidFill>
              <a:latin typeface="Source Sans Pr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600"/>
          </a:blip>
          <a:srcRect l="5262" t="11955" b="16192"/>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18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80249" y="-190702"/>
            <a:ext cx="20120727" cy="10668405"/>
          </a:xfrm>
          <a:prstGeom prst="rect">
            <a:avLst/>
          </a:prstGeom>
        </p:spPr>
      </p:pic>
      <p:pic>
        <p:nvPicPr>
          <p:cNvPr id="4" name="Picture 4"/>
          <p:cNvPicPr>
            <a:picLocks noChangeAspect="1"/>
          </p:cNvPicPr>
          <p:nvPr/>
        </p:nvPicPr>
        <p:blipFill>
          <a:blip r:embed="rId5"/>
          <a:srcRect/>
          <a:stretch>
            <a:fillRect/>
          </a:stretch>
        </p:blipFill>
        <p:spPr>
          <a:xfrm>
            <a:off x="10240374" y="2347643"/>
            <a:ext cx="7451315" cy="5591715"/>
          </a:xfrm>
          <a:prstGeom prst="rect">
            <a:avLst/>
          </a:prstGeom>
        </p:spPr>
      </p:pic>
      <p:sp>
        <p:nvSpPr>
          <p:cNvPr id="5" name="TextBox 5"/>
          <p:cNvSpPr txBox="1"/>
          <p:nvPr/>
        </p:nvSpPr>
        <p:spPr>
          <a:xfrm>
            <a:off x="1028700" y="646971"/>
            <a:ext cx="16406396" cy="1028700"/>
          </a:xfrm>
          <a:prstGeom prst="rect">
            <a:avLst/>
          </a:prstGeom>
        </p:spPr>
        <p:txBody>
          <a:bodyPr lIns="0" tIns="0" rIns="0" bIns="0" rtlCol="0" anchor="t">
            <a:spAutoFit/>
          </a:bodyPr>
          <a:lstStyle/>
          <a:p>
            <a:pPr algn="l">
              <a:lnSpc>
                <a:spcPts val="8400"/>
              </a:lnSpc>
            </a:pPr>
            <a:r>
              <a:rPr lang="en-US" sz="6000" spc="36">
                <a:solidFill>
                  <a:srgbClr val="000000"/>
                </a:solidFill>
                <a:latin typeface="IBM Plex Sans Condensed Bold"/>
              </a:rPr>
              <a:t>İyileştirme Kazanımları ve Hedeflere Ulaşılması</a:t>
            </a:r>
          </a:p>
        </p:txBody>
      </p:sp>
      <p:sp>
        <p:nvSpPr>
          <p:cNvPr id="6" name="TextBox 6"/>
          <p:cNvSpPr txBox="1"/>
          <p:nvPr/>
        </p:nvSpPr>
        <p:spPr>
          <a:xfrm>
            <a:off x="1028700" y="2688526"/>
            <a:ext cx="9616846" cy="4738497"/>
          </a:xfrm>
          <a:prstGeom prst="rect">
            <a:avLst/>
          </a:prstGeom>
        </p:spPr>
        <p:txBody>
          <a:bodyPr lIns="0" tIns="0" rIns="0" bIns="0" rtlCol="0" anchor="t">
            <a:spAutoFit/>
          </a:bodyPr>
          <a:lstStyle/>
          <a:p>
            <a:pPr>
              <a:lnSpc>
                <a:spcPts val="5439"/>
              </a:lnSpc>
            </a:pPr>
            <a:r>
              <a:rPr lang="en-US" sz="3000">
                <a:solidFill>
                  <a:srgbClr val="272525"/>
                </a:solidFill>
                <a:latin typeface="Source Sans Pro"/>
              </a:rPr>
              <a:t>·Süreç madenciliği teknikleri müşteri memnuniyetini hedef alarak gerçekleştirildiğinden, sadık müşteri elde etme ve yeni müşteri kazanma avantajı sağlamıştır. Yapılan pazar araştırması sonucu var olan müşterinin yapılan iyileştirmelerden %95 memnun olduğu ve ürünü önerme oranının da %85 oranında arttığı tespit edilmiştir.</a:t>
            </a:r>
          </a:p>
          <a:p>
            <a:pPr algn="l">
              <a:lnSpc>
                <a:spcPts val="5439"/>
              </a:lnSpc>
            </a:pPr>
            <a:endParaRPr lang="en-US" sz="3000">
              <a:solidFill>
                <a:srgbClr val="272525"/>
              </a:solidFill>
              <a:latin typeface="Source Sans Pr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600"/>
          </a:blip>
          <a:srcRect l="5262" t="11955" b="16192"/>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18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80249" y="-190702"/>
            <a:ext cx="20120727" cy="10668405"/>
          </a:xfrm>
          <a:prstGeom prst="rect">
            <a:avLst/>
          </a:prstGeom>
        </p:spPr>
      </p:pic>
      <p:pic>
        <p:nvPicPr>
          <p:cNvPr id="4" name="Picture 4"/>
          <p:cNvPicPr>
            <a:picLocks noChangeAspect="1"/>
          </p:cNvPicPr>
          <p:nvPr/>
        </p:nvPicPr>
        <p:blipFill>
          <a:blip r:embed="rId5"/>
          <a:srcRect r="20484"/>
          <a:stretch>
            <a:fillRect/>
          </a:stretch>
        </p:blipFill>
        <p:spPr>
          <a:xfrm>
            <a:off x="9565721" y="3373318"/>
            <a:ext cx="8319066" cy="5884982"/>
          </a:xfrm>
          <a:prstGeom prst="rect">
            <a:avLst/>
          </a:prstGeom>
        </p:spPr>
      </p:pic>
      <p:sp>
        <p:nvSpPr>
          <p:cNvPr id="5" name="TextBox 5"/>
          <p:cNvSpPr txBox="1"/>
          <p:nvPr/>
        </p:nvSpPr>
        <p:spPr>
          <a:xfrm>
            <a:off x="1028700" y="457200"/>
            <a:ext cx="8537021" cy="1028700"/>
          </a:xfrm>
          <a:prstGeom prst="rect">
            <a:avLst/>
          </a:prstGeom>
        </p:spPr>
        <p:txBody>
          <a:bodyPr lIns="0" tIns="0" rIns="0" bIns="0" rtlCol="0" anchor="t">
            <a:spAutoFit/>
          </a:bodyPr>
          <a:lstStyle/>
          <a:p>
            <a:pPr algn="l">
              <a:lnSpc>
                <a:spcPts val="8400"/>
              </a:lnSpc>
            </a:pPr>
            <a:r>
              <a:rPr lang="en-US" sz="6000" spc="36">
                <a:solidFill>
                  <a:srgbClr val="000000"/>
                </a:solidFill>
                <a:latin typeface="IBM Plex Sans Condensed Bold"/>
              </a:rPr>
              <a:t>İyileştirme Sonucu</a:t>
            </a:r>
          </a:p>
        </p:txBody>
      </p:sp>
      <p:sp>
        <p:nvSpPr>
          <p:cNvPr id="6" name="TextBox 6"/>
          <p:cNvSpPr txBox="1"/>
          <p:nvPr/>
        </p:nvSpPr>
        <p:spPr>
          <a:xfrm>
            <a:off x="1028700" y="2328625"/>
            <a:ext cx="11167364" cy="4738497"/>
          </a:xfrm>
          <a:prstGeom prst="rect">
            <a:avLst/>
          </a:prstGeom>
        </p:spPr>
        <p:txBody>
          <a:bodyPr lIns="0" tIns="0" rIns="0" bIns="0" rtlCol="0" anchor="t">
            <a:spAutoFit/>
          </a:bodyPr>
          <a:lstStyle/>
          <a:p>
            <a:pPr>
              <a:lnSpc>
                <a:spcPts val="5439"/>
              </a:lnSpc>
            </a:pPr>
            <a:r>
              <a:rPr lang="en-US" sz="3000">
                <a:solidFill>
                  <a:srgbClr val="272525"/>
                </a:solidFill>
                <a:latin typeface="Source Sans Pro"/>
              </a:rPr>
              <a:t> Yapılan iyileştirmelerle birlikte, sürece RPA’nin dahil edilmesi, süreç madenciliği kullanılması, sürecin detaylı olarak analiz edilerek süreç detaylarının ortaya konulmasıyla işletme içinde ve dışında verimlilik sağlanmış, dış kaynak kullanımı azaltılmış ve %92 oranında optimizasyon sağlanarak yıl sonu cirosunda üretici firmanın %88 oranında kâr elde ettiği tespit edilmiştir. </a:t>
            </a:r>
          </a:p>
          <a:p>
            <a:pPr algn="l">
              <a:lnSpc>
                <a:spcPts val="5439"/>
              </a:lnSpc>
            </a:pPr>
            <a:endParaRPr lang="en-US" sz="3000">
              <a:solidFill>
                <a:srgbClr val="272525"/>
              </a:solidFill>
              <a:latin typeface="Source Sans Pr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49" r="7385" b="2001"/>
          <a:stretch>
            <a:fillRect/>
          </a:stretch>
        </p:blipFill>
        <p:spPr>
          <a:xfrm>
            <a:off x="0" y="0"/>
            <a:ext cx="18288000" cy="10287000"/>
          </a:xfrm>
          <a:prstGeom prst="rect">
            <a:avLst/>
          </a:prstGeom>
        </p:spPr>
      </p:pic>
      <p:sp>
        <p:nvSpPr>
          <p:cNvPr id="3" name="TextBox 3"/>
          <p:cNvSpPr txBox="1"/>
          <p:nvPr/>
        </p:nvSpPr>
        <p:spPr>
          <a:xfrm>
            <a:off x="5204017" y="4230653"/>
            <a:ext cx="6957544" cy="1644719"/>
          </a:xfrm>
          <a:prstGeom prst="rect">
            <a:avLst/>
          </a:prstGeom>
        </p:spPr>
        <p:txBody>
          <a:bodyPr lIns="0" tIns="0" rIns="0" bIns="0" rtlCol="0" anchor="t">
            <a:spAutoFit/>
          </a:bodyPr>
          <a:lstStyle/>
          <a:p>
            <a:pPr algn="l">
              <a:lnSpc>
                <a:spcPts val="13446"/>
              </a:lnSpc>
            </a:pPr>
            <a:r>
              <a:rPr lang="en-US" sz="9604" spc="57">
                <a:solidFill>
                  <a:srgbClr val="000000"/>
                </a:solidFill>
                <a:latin typeface="IBM Plex Sans Condensed Bold"/>
              </a:rPr>
              <a:t>Teşekkürler!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600"/>
          </a:blip>
          <a:srcRect l="3611" t="595" r="3611"/>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18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275340"/>
            <a:ext cx="19920688" cy="10562340"/>
          </a:xfrm>
          <a:prstGeom prst="rect">
            <a:avLst/>
          </a:prstGeom>
        </p:spPr>
      </p:pic>
      <p:sp>
        <p:nvSpPr>
          <p:cNvPr id="4" name="TextBox 4"/>
          <p:cNvSpPr txBox="1"/>
          <p:nvPr/>
        </p:nvSpPr>
        <p:spPr>
          <a:xfrm>
            <a:off x="2214069" y="914400"/>
            <a:ext cx="6512777" cy="1028700"/>
          </a:xfrm>
          <a:prstGeom prst="rect">
            <a:avLst/>
          </a:prstGeom>
        </p:spPr>
        <p:txBody>
          <a:bodyPr lIns="0" tIns="0" rIns="0" bIns="0" rtlCol="0" anchor="t">
            <a:spAutoFit/>
          </a:bodyPr>
          <a:lstStyle/>
          <a:p>
            <a:pPr algn="l">
              <a:lnSpc>
                <a:spcPts val="8400"/>
              </a:lnSpc>
            </a:pPr>
            <a:r>
              <a:rPr lang="en-US" sz="6000" spc="36">
                <a:solidFill>
                  <a:srgbClr val="000000"/>
                </a:solidFill>
                <a:latin typeface="IBM Plex Sans Condensed Bold"/>
              </a:rPr>
              <a:t>Sürecin Paydaşları</a:t>
            </a:r>
          </a:p>
        </p:txBody>
      </p:sp>
      <p:sp>
        <p:nvSpPr>
          <p:cNvPr id="5" name="TextBox 5"/>
          <p:cNvSpPr txBox="1"/>
          <p:nvPr/>
        </p:nvSpPr>
        <p:spPr>
          <a:xfrm>
            <a:off x="2214069" y="2848279"/>
            <a:ext cx="150785" cy="514350"/>
          </a:xfrm>
          <a:prstGeom prst="rect">
            <a:avLst/>
          </a:prstGeom>
        </p:spPr>
        <p:txBody>
          <a:bodyPr lIns="0" tIns="0" rIns="0" bIns="0" rtlCol="0" anchor="t">
            <a:spAutoFit/>
          </a:bodyPr>
          <a:lstStyle/>
          <a:p>
            <a:pPr algn="l">
              <a:lnSpc>
                <a:spcPts val="4200"/>
              </a:lnSpc>
            </a:pPr>
            <a:r>
              <a:rPr lang="en-US" sz="3000" spc="18">
                <a:solidFill>
                  <a:srgbClr val="272525"/>
                </a:solidFill>
                <a:latin typeface="IBM Plex Sans Condensed Bold"/>
              </a:rPr>
              <a:t>1</a:t>
            </a:r>
          </a:p>
        </p:txBody>
      </p:sp>
      <p:sp>
        <p:nvSpPr>
          <p:cNvPr id="6" name="TextBox 6"/>
          <p:cNvSpPr txBox="1"/>
          <p:nvPr/>
        </p:nvSpPr>
        <p:spPr>
          <a:xfrm>
            <a:off x="2214069" y="4861560"/>
            <a:ext cx="150785" cy="514350"/>
          </a:xfrm>
          <a:prstGeom prst="rect">
            <a:avLst/>
          </a:prstGeom>
        </p:spPr>
        <p:txBody>
          <a:bodyPr lIns="0" tIns="0" rIns="0" bIns="0" rtlCol="0" anchor="t">
            <a:spAutoFit/>
          </a:bodyPr>
          <a:lstStyle/>
          <a:p>
            <a:pPr algn="l">
              <a:lnSpc>
                <a:spcPts val="4200"/>
              </a:lnSpc>
            </a:pPr>
            <a:r>
              <a:rPr lang="en-US" sz="3000" spc="18">
                <a:solidFill>
                  <a:srgbClr val="272525"/>
                </a:solidFill>
                <a:latin typeface="IBM Plex Sans Condensed Bold"/>
              </a:rPr>
              <a:t>4</a:t>
            </a:r>
          </a:p>
        </p:txBody>
      </p:sp>
      <p:sp>
        <p:nvSpPr>
          <p:cNvPr id="7" name="TextBox 7"/>
          <p:cNvSpPr txBox="1"/>
          <p:nvPr/>
        </p:nvSpPr>
        <p:spPr>
          <a:xfrm>
            <a:off x="2364854" y="6608668"/>
            <a:ext cx="150785" cy="514350"/>
          </a:xfrm>
          <a:prstGeom prst="rect">
            <a:avLst/>
          </a:prstGeom>
        </p:spPr>
        <p:txBody>
          <a:bodyPr lIns="0" tIns="0" rIns="0" bIns="0" rtlCol="0" anchor="t">
            <a:spAutoFit/>
          </a:bodyPr>
          <a:lstStyle/>
          <a:p>
            <a:pPr algn="l">
              <a:lnSpc>
                <a:spcPts val="4200"/>
              </a:lnSpc>
            </a:pPr>
            <a:r>
              <a:rPr lang="en-US" sz="3000" spc="18">
                <a:solidFill>
                  <a:srgbClr val="272525"/>
                </a:solidFill>
                <a:latin typeface="IBM Plex Sans Condensed Bold"/>
              </a:rPr>
              <a:t>7</a:t>
            </a:r>
          </a:p>
        </p:txBody>
      </p:sp>
      <p:sp>
        <p:nvSpPr>
          <p:cNvPr id="8" name="TextBox 8"/>
          <p:cNvSpPr txBox="1"/>
          <p:nvPr/>
        </p:nvSpPr>
        <p:spPr>
          <a:xfrm>
            <a:off x="2762862" y="2895904"/>
            <a:ext cx="3389260" cy="464820"/>
          </a:xfrm>
          <a:prstGeom prst="rect">
            <a:avLst/>
          </a:prstGeom>
        </p:spPr>
        <p:txBody>
          <a:bodyPr lIns="0" tIns="0" rIns="0" bIns="0" rtlCol="0" anchor="t">
            <a:spAutoFit/>
          </a:bodyPr>
          <a:lstStyle/>
          <a:p>
            <a:pPr algn="l">
              <a:lnSpc>
                <a:spcPts val="3765"/>
              </a:lnSpc>
            </a:pPr>
            <a:r>
              <a:rPr lang="en-US" sz="3000" spc="18">
                <a:solidFill>
                  <a:srgbClr val="272525"/>
                </a:solidFill>
                <a:latin typeface="IBM Plex Sans Condensed Bold"/>
              </a:rPr>
              <a:t>Tasarım Departmanı</a:t>
            </a:r>
          </a:p>
        </p:txBody>
      </p:sp>
      <p:sp>
        <p:nvSpPr>
          <p:cNvPr id="9" name="TextBox 9"/>
          <p:cNvSpPr txBox="1"/>
          <p:nvPr/>
        </p:nvSpPr>
        <p:spPr>
          <a:xfrm>
            <a:off x="2762862" y="6656293"/>
            <a:ext cx="3353919" cy="464820"/>
          </a:xfrm>
          <a:prstGeom prst="rect">
            <a:avLst/>
          </a:prstGeom>
        </p:spPr>
        <p:txBody>
          <a:bodyPr lIns="0" tIns="0" rIns="0" bIns="0" rtlCol="0" anchor="t">
            <a:spAutoFit/>
          </a:bodyPr>
          <a:lstStyle/>
          <a:p>
            <a:pPr algn="l">
              <a:lnSpc>
                <a:spcPts val="3765"/>
              </a:lnSpc>
            </a:pPr>
            <a:r>
              <a:rPr lang="en-US" sz="3000" spc="18">
                <a:solidFill>
                  <a:srgbClr val="272525"/>
                </a:solidFill>
                <a:latin typeface="IBM Plex Sans Condensed Bold"/>
              </a:rPr>
              <a:t>Üreticiler</a:t>
            </a:r>
          </a:p>
        </p:txBody>
      </p:sp>
      <p:sp>
        <p:nvSpPr>
          <p:cNvPr id="10" name="TextBox 10"/>
          <p:cNvSpPr txBox="1"/>
          <p:nvPr/>
        </p:nvSpPr>
        <p:spPr>
          <a:xfrm>
            <a:off x="2515639" y="4926330"/>
            <a:ext cx="4224114" cy="449580"/>
          </a:xfrm>
          <a:prstGeom prst="rect">
            <a:avLst/>
          </a:prstGeom>
        </p:spPr>
        <p:txBody>
          <a:bodyPr lIns="0" tIns="0" rIns="0" bIns="0" rtlCol="0" anchor="t">
            <a:spAutoFit/>
          </a:bodyPr>
          <a:lstStyle/>
          <a:p>
            <a:pPr algn="just">
              <a:lnSpc>
                <a:spcPts val="3660"/>
              </a:lnSpc>
            </a:pPr>
            <a:r>
              <a:rPr lang="en-US" sz="3000" spc="18">
                <a:solidFill>
                  <a:srgbClr val="272525"/>
                </a:solidFill>
                <a:latin typeface="IBM Plex Sans Condensed Bold"/>
              </a:rPr>
              <a:t>İş Geliştirme Departmanı</a:t>
            </a:r>
          </a:p>
        </p:txBody>
      </p:sp>
      <p:sp>
        <p:nvSpPr>
          <p:cNvPr id="11" name="TextBox 11"/>
          <p:cNvSpPr txBox="1"/>
          <p:nvPr/>
        </p:nvSpPr>
        <p:spPr>
          <a:xfrm>
            <a:off x="7248493" y="2848279"/>
            <a:ext cx="150785" cy="514350"/>
          </a:xfrm>
          <a:prstGeom prst="rect">
            <a:avLst/>
          </a:prstGeom>
        </p:spPr>
        <p:txBody>
          <a:bodyPr lIns="0" tIns="0" rIns="0" bIns="0" rtlCol="0" anchor="t">
            <a:spAutoFit/>
          </a:bodyPr>
          <a:lstStyle/>
          <a:p>
            <a:pPr algn="l">
              <a:lnSpc>
                <a:spcPts val="4200"/>
              </a:lnSpc>
            </a:pPr>
            <a:r>
              <a:rPr lang="en-US" sz="3000" spc="18">
                <a:solidFill>
                  <a:srgbClr val="272525"/>
                </a:solidFill>
                <a:latin typeface="IBM Plex Sans Condensed Bold"/>
              </a:rPr>
              <a:t>2</a:t>
            </a:r>
          </a:p>
        </p:txBody>
      </p:sp>
      <p:sp>
        <p:nvSpPr>
          <p:cNvPr id="12" name="TextBox 12"/>
          <p:cNvSpPr txBox="1"/>
          <p:nvPr/>
        </p:nvSpPr>
        <p:spPr>
          <a:xfrm>
            <a:off x="7248493" y="4791379"/>
            <a:ext cx="150785" cy="514350"/>
          </a:xfrm>
          <a:prstGeom prst="rect">
            <a:avLst/>
          </a:prstGeom>
        </p:spPr>
        <p:txBody>
          <a:bodyPr lIns="0" tIns="0" rIns="0" bIns="0" rtlCol="0" anchor="t">
            <a:spAutoFit/>
          </a:bodyPr>
          <a:lstStyle/>
          <a:p>
            <a:pPr algn="l">
              <a:lnSpc>
                <a:spcPts val="4200"/>
              </a:lnSpc>
            </a:pPr>
            <a:r>
              <a:rPr lang="en-US" sz="3000" spc="18">
                <a:solidFill>
                  <a:srgbClr val="272525"/>
                </a:solidFill>
                <a:latin typeface="IBM Plex Sans Condensed Bold"/>
              </a:rPr>
              <a:t>5</a:t>
            </a:r>
          </a:p>
        </p:txBody>
      </p:sp>
      <p:sp>
        <p:nvSpPr>
          <p:cNvPr id="13" name="TextBox 13"/>
          <p:cNvSpPr txBox="1"/>
          <p:nvPr/>
        </p:nvSpPr>
        <p:spPr>
          <a:xfrm>
            <a:off x="7248493" y="6547368"/>
            <a:ext cx="150785" cy="514350"/>
          </a:xfrm>
          <a:prstGeom prst="rect">
            <a:avLst/>
          </a:prstGeom>
        </p:spPr>
        <p:txBody>
          <a:bodyPr lIns="0" tIns="0" rIns="0" bIns="0" rtlCol="0" anchor="t">
            <a:spAutoFit/>
          </a:bodyPr>
          <a:lstStyle/>
          <a:p>
            <a:pPr algn="l">
              <a:lnSpc>
                <a:spcPts val="4200"/>
              </a:lnSpc>
            </a:pPr>
            <a:r>
              <a:rPr lang="en-US" sz="3000" spc="18">
                <a:solidFill>
                  <a:srgbClr val="272525"/>
                </a:solidFill>
                <a:latin typeface="IBM Plex Sans Condensed Bold"/>
              </a:rPr>
              <a:t>8</a:t>
            </a:r>
          </a:p>
        </p:txBody>
      </p:sp>
      <p:sp>
        <p:nvSpPr>
          <p:cNvPr id="14" name="TextBox 14"/>
          <p:cNvSpPr txBox="1"/>
          <p:nvPr/>
        </p:nvSpPr>
        <p:spPr>
          <a:xfrm>
            <a:off x="7646928" y="6547368"/>
            <a:ext cx="2749313" cy="1047750"/>
          </a:xfrm>
          <a:prstGeom prst="rect">
            <a:avLst/>
          </a:prstGeom>
        </p:spPr>
        <p:txBody>
          <a:bodyPr lIns="0" tIns="0" rIns="0" bIns="0" rtlCol="0" anchor="t">
            <a:spAutoFit/>
          </a:bodyPr>
          <a:lstStyle/>
          <a:p>
            <a:pPr algn="l">
              <a:lnSpc>
                <a:spcPts val="4200"/>
              </a:lnSpc>
            </a:pPr>
            <a:r>
              <a:rPr lang="en-US" sz="3000" spc="18">
                <a:solidFill>
                  <a:srgbClr val="272525"/>
                </a:solidFill>
                <a:latin typeface="IBM Plex Sans Condensed Bold"/>
              </a:rPr>
              <a:t>Kalite Kontrol Departmanı</a:t>
            </a:r>
          </a:p>
        </p:txBody>
      </p:sp>
      <p:sp>
        <p:nvSpPr>
          <p:cNvPr id="15" name="TextBox 15"/>
          <p:cNvSpPr txBox="1"/>
          <p:nvPr/>
        </p:nvSpPr>
        <p:spPr>
          <a:xfrm>
            <a:off x="7555054" y="4791379"/>
            <a:ext cx="3177892" cy="514350"/>
          </a:xfrm>
          <a:prstGeom prst="rect">
            <a:avLst/>
          </a:prstGeom>
        </p:spPr>
        <p:txBody>
          <a:bodyPr lIns="0" tIns="0" rIns="0" bIns="0" rtlCol="0" anchor="t">
            <a:spAutoFit/>
          </a:bodyPr>
          <a:lstStyle/>
          <a:p>
            <a:pPr algn="l">
              <a:lnSpc>
                <a:spcPts val="4200"/>
              </a:lnSpc>
            </a:pPr>
            <a:r>
              <a:rPr lang="en-US" sz="3000" spc="18">
                <a:solidFill>
                  <a:srgbClr val="272525"/>
                </a:solidFill>
                <a:latin typeface="IBM Plex Sans Condensed Bold"/>
              </a:rPr>
              <a:t>İnsan Kaynakları</a:t>
            </a:r>
          </a:p>
        </p:txBody>
      </p:sp>
      <p:sp>
        <p:nvSpPr>
          <p:cNvPr id="16" name="TextBox 16"/>
          <p:cNvSpPr txBox="1"/>
          <p:nvPr/>
        </p:nvSpPr>
        <p:spPr>
          <a:xfrm>
            <a:off x="7646928" y="2848279"/>
            <a:ext cx="3186656" cy="514350"/>
          </a:xfrm>
          <a:prstGeom prst="rect">
            <a:avLst/>
          </a:prstGeom>
        </p:spPr>
        <p:txBody>
          <a:bodyPr lIns="0" tIns="0" rIns="0" bIns="0" rtlCol="0" anchor="t">
            <a:spAutoFit/>
          </a:bodyPr>
          <a:lstStyle/>
          <a:p>
            <a:pPr algn="l">
              <a:lnSpc>
                <a:spcPts val="4200"/>
              </a:lnSpc>
            </a:pPr>
            <a:r>
              <a:rPr lang="en-US" sz="3000" spc="18">
                <a:solidFill>
                  <a:srgbClr val="272525"/>
                </a:solidFill>
                <a:latin typeface="IBM Plex Sans Condensed Bold"/>
              </a:rPr>
              <a:t>Ar-ge Departmanı</a:t>
            </a:r>
          </a:p>
        </p:txBody>
      </p:sp>
      <p:sp>
        <p:nvSpPr>
          <p:cNvPr id="17" name="TextBox 17"/>
          <p:cNvSpPr txBox="1"/>
          <p:nvPr/>
        </p:nvSpPr>
        <p:spPr>
          <a:xfrm>
            <a:off x="11459868" y="2888284"/>
            <a:ext cx="150785" cy="514350"/>
          </a:xfrm>
          <a:prstGeom prst="rect">
            <a:avLst/>
          </a:prstGeom>
        </p:spPr>
        <p:txBody>
          <a:bodyPr lIns="0" tIns="0" rIns="0" bIns="0" rtlCol="0" anchor="t">
            <a:spAutoFit/>
          </a:bodyPr>
          <a:lstStyle/>
          <a:p>
            <a:pPr algn="l">
              <a:lnSpc>
                <a:spcPts val="4200"/>
              </a:lnSpc>
            </a:pPr>
            <a:r>
              <a:rPr lang="en-US" sz="3000" spc="18">
                <a:solidFill>
                  <a:srgbClr val="272525"/>
                </a:solidFill>
                <a:latin typeface="IBM Plex Sans Condensed Bold"/>
              </a:rPr>
              <a:t>3</a:t>
            </a:r>
          </a:p>
        </p:txBody>
      </p:sp>
      <p:sp>
        <p:nvSpPr>
          <p:cNvPr id="18" name="TextBox 18"/>
          <p:cNvSpPr txBox="1"/>
          <p:nvPr/>
        </p:nvSpPr>
        <p:spPr>
          <a:xfrm>
            <a:off x="11610653" y="6608668"/>
            <a:ext cx="150785" cy="514350"/>
          </a:xfrm>
          <a:prstGeom prst="rect">
            <a:avLst/>
          </a:prstGeom>
        </p:spPr>
        <p:txBody>
          <a:bodyPr lIns="0" tIns="0" rIns="0" bIns="0" rtlCol="0" anchor="t">
            <a:spAutoFit/>
          </a:bodyPr>
          <a:lstStyle/>
          <a:p>
            <a:pPr algn="l">
              <a:lnSpc>
                <a:spcPts val="4200"/>
              </a:lnSpc>
            </a:pPr>
            <a:r>
              <a:rPr lang="en-US" sz="3000" spc="18">
                <a:solidFill>
                  <a:srgbClr val="272525"/>
                </a:solidFill>
                <a:latin typeface="IBM Plex Sans Condensed Bold"/>
              </a:rPr>
              <a:t>9</a:t>
            </a:r>
          </a:p>
        </p:txBody>
      </p:sp>
      <p:sp>
        <p:nvSpPr>
          <p:cNvPr id="19" name="TextBox 19"/>
          <p:cNvSpPr txBox="1"/>
          <p:nvPr/>
        </p:nvSpPr>
        <p:spPr>
          <a:xfrm>
            <a:off x="11761438" y="2937814"/>
            <a:ext cx="3215068" cy="464820"/>
          </a:xfrm>
          <a:prstGeom prst="rect">
            <a:avLst/>
          </a:prstGeom>
        </p:spPr>
        <p:txBody>
          <a:bodyPr lIns="0" tIns="0" rIns="0" bIns="0" rtlCol="0" anchor="t">
            <a:spAutoFit/>
          </a:bodyPr>
          <a:lstStyle/>
          <a:p>
            <a:pPr algn="l">
              <a:lnSpc>
                <a:spcPts val="3765"/>
              </a:lnSpc>
            </a:pPr>
            <a:r>
              <a:rPr lang="en-US" sz="3000" spc="18">
                <a:solidFill>
                  <a:srgbClr val="272525"/>
                </a:solidFill>
                <a:latin typeface="IBM Plex Sans Condensed Bold"/>
              </a:rPr>
              <a:t>Finans Departmanı</a:t>
            </a:r>
          </a:p>
        </p:txBody>
      </p:sp>
      <p:sp>
        <p:nvSpPr>
          <p:cNvPr id="20" name="TextBox 20"/>
          <p:cNvSpPr txBox="1"/>
          <p:nvPr/>
        </p:nvSpPr>
        <p:spPr>
          <a:xfrm>
            <a:off x="11535261" y="4856149"/>
            <a:ext cx="3938163" cy="449580"/>
          </a:xfrm>
          <a:prstGeom prst="rect">
            <a:avLst/>
          </a:prstGeom>
        </p:spPr>
        <p:txBody>
          <a:bodyPr lIns="0" tIns="0" rIns="0" bIns="0" rtlCol="0" anchor="t">
            <a:spAutoFit/>
          </a:bodyPr>
          <a:lstStyle/>
          <a:p>
            <a:pPr algn="l">
              <a:lnSpc>
                <a:spcPts val="3660"/>
              </a:lnSpc>
            </a:pPr>
            <a:r>
              <a:rPr lang="en-US" sz="3000" spc="18">
                <a:solidFill>
                  <a:srgbClr val="272525"/>
                </a:solidFill>
                <a:latin typeface="IBM Plex Sans Condensed Bold"/>
              </a:rPr>
              <a:t>6 Malzeme Tedarikçileri</a:t>
            </a:r>
          </a:p>
        </p:txBody>
      </p:sp>
      <p:sp>
        <p:nvSpPr>
          <p:cNvPr id="21" name="TextBox 21"/>
          <p:cNvSpPr txBox="1"/>
          <p:nvPr/>
        </p:nvSpPr>
        <p:spPr>
          <a:xfrm>
            <a:off x="12059994" y="6608668"/>
            <a:ext cx="2976490" cy="514350"/>
          </a:xfrm>
          <a:prstGeom prst="rect">
            <a:avLst/>
          </a:prstGeom>
        </p:spPr>
        <p:txBody>
          <a:bodyPr lIns="0" tIns="0" rIns="0" bIns="0" rtlCol="0" anchor="t">
            <a:spAutoFit/>
          </a:bodyPr>
          <a:lstStyle/>
          <a:p>
            <a:pPr algn="l">
              <a:lnSpc>
                <a:spcPts val="4200"/>
              </a:lnSpc>
            </a:pPr>
            <a:r>
              <a:rPr lang="en-US" sz="3000" spc="18">
                <a:solidFill>
                  <a:srgbClr val="272525"/>
                </a:solidFill>
                <a:latin typeface="IBM Plex Sans Condensed Bold"/>
              </a:rPr>
              <a:t>Lojistik Firmaları</a:t>
            </a:r>
          </a:p>
        </p:txBody>
      </p:sp>
      <p:sp>
        <p:nvSpPr>
          <p:cNvPr id="22" name="TextBox 22"/>
          <p:cNvSpPr txBox="1"/>
          <p:nvPr/>
        </p:nvSpPr>
        <p:spPr>
          <a:xfrm>
            <a:off x="2214069" y="8290560"/>
            <a:ext cx="548793" cy="514350"/>
          </a:xfrm>
          <a:prstGeom prst="rect">
            <a:avLst/>
          </a:prstGeom>
        </p:spPr>
        <p:txBody>
          <a:bodyPr lIns="0" tIns="0" rIns="0" bIns="0" rtlCol="0" anchor="t">
            <a:spAutoFit/>
          </a:bodyPr>
          <a:lstStyle/>
          <a:p>
            <a:pPr algn="l">
              <a:lnSpc>
                <a:spcPts val="4200"/>
              </a:lnSpc>
            </a:pPr>
            <a:r>
              <a:rPr lang="en-US" sz="3000" spc="18">
                <a:solidFill>
                  <a:srgbClr val="272525"/>
                </a:solidFill>
                <a:latin typeface="IBM Plex Sans Condensed Bold"/>
              </a:rPr>
              <a:t>10</a:t>
            </a:r>
          </a:p>
        </p:txBody>
      </p:sp>
      <p:sp>
        <p:nvSpPr>
          <p:cNvPr id="23" name="TextBox 23"/>
          <p:cNvSpPr txBox="1"/>
          <p:nvPr/>
        </p:nvSpPr>
        <p:spPr>
          <a:xfrm>
            <a:off x="7124881" y="8290560"/>
            <a:ext cx="548793" cy="514350"/>
          </a:xfrm>
          <a:prstGeom prst="rect">
            <a:avLst/>
          </a:prstGeom>
        </p:spPr>
        <p:txBody>
          <a:bodyPr lIns="0" tIns="0" rIns="0" bIns="0" rtlCol="0" anchor="t">
            <a:spAutoFit/>
          </a:bodyPr>
          <a:lstStyle/>
          <a:p>
            <a:pPr algn="l">
              <a:lnSpc>
                <a:spcPts val="4200"/>
              </a:lnSpc>
            </a:pPr>
            <a:r>
              <a:rPr lang="en-US" sz="3000" spc="18">
                <a:solidFill>
                  <a:srgbClr val="272525"/>
                </a:solidFill>
                <a:latin typeface="IBM Plex Sans Condensed Bold"/>
              </a:rPr>
              <a:t>11</a:t>
            </a:r>
          </a:p>
        </p:txBody>
      </p:sp>
      <p:sp>
        <p:nvSpPr>
          <p:cNvPr id="24" name="TextBox 24"/>
          <p:cNvSpPr txBox="1"/>
          <p:nvPr/>
        </p:nvSpPr>
        <p:spPr>
          <a:xfrm>
            <a:off x="7857094" y="8290560"/>
            <a:ext cx="2976490" cy="1047750"/>
          </a:xfrm>
          <a:prstGeom prst="rect">
            <a:avLst/>
          </a:prstGeom>
        </p:spPr>
        <p:txBody>
          <a:bodyPr lIns="0" tIns="0" rIns="0" bIns="0" rtlCol="0" anchor="t">
            <a:spAutoFit/>
          </a:bodyPr>
          <a:lstStyle/>
          <a:p>
            <a:pPr algn="l">
              <a:lnSpc>
                <a:spcPts val="4200"/>
              </a:lnSpc>
            </a:pPr>
            <a:r>
              <a:rPr lang="en-US" sz="3000" spc="18">
                <a:solidFill>
                  <a:srgbClr val="272525"/>
                </a:solidFill>
                <a:latin typeface="IBM Plex Sans Condensed Bold"/>
              </a:rPr>
              <a:t>Üretim Departmanı</a:t>
            </a:r>
          </a:p>
        </p:txBody>
      </p:sp>
      <p:sp>
        <p:nvSpPr>
          <p:cNvPr id="25" name="TextBox 25"/>
          <p:cNvSpPr txBox="1"/>
          <p:nvPr/>
        </p:nvSpPr>
        <p:spPr>
          <a:xfrm>
            <a:off x="2762862" y="8290560"/>
            <a:ext cx="2976490" cy="1047750"/>
          </a:xfrm>
          <a:prstGeom prst="rect">
            <a:avLst/>
          </a:prstGeom>
        </p:spPr>
        <p:txBody>
          <a:bodyPr lIns="0" tIns="0" rIns="0" bIns="0" rtlCol="0" anchor="t">
            <a:spAutoFit/>
          </a:bodyPr>
          <a:lstStyle/>
          <a:p>
            <a:pPr algn="l">
              <a:lnSpc>
                <a:spcPts val="4200"/>
              </a:lnSpc>
            </a:pPr>
            <a:r>
              <a:rPr lang="en-US" sz="3000" spc="18">
                <a:solidFill>
                  <a:srgbClr val="272525"/>
                </a:solidFill>
                <a:latin typeface="IBM Plex Sans Condensed Bold"/>
              </a:rPr>
              <a:t>Satın Alma Departmanı</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268359"/>
            <a:ext cx="20120727" cy="10668405"/>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538497" y="-61602"/>
            <a:ext cx="11210996" cy="5944290"/>
          </a:xfrm>
          <a:prstGeom prst="rect">
            <a:avLst/>
          </a:prstGeom>
        </p:spPr>
      </p:pic>
      <p:pic>
        <p:nvPicPr>
          <p:cNvPr id="4" name="Picture 4"/>
          <p:cNvPicPr>
            <a:picLocks noChangeAspect="1"/>
          </p:cNvPicPr>
          <p:nvPr/>
        </p:nvPicPr>
        <p:blipFill>
          <a:blip r:embed="rId4"/>
          <a:srcRect/>
          <a:stretch>
            <a:fillRect/>
          </a:stretch>
        </p:blipFill>
        <p:spPr>
          <a:xfrm>
            <a:off x="3600099" y="0"/>
            <a:ext cx="11087801" cy="5821096"/>
          </a:xfrm>
          <a:prstGeom prst="rect">
            <a:avLst/>
          </a:prstGeom>
        </p:spPr>
      </p:pic>
      <p:pic>
        <p:nvPicPr>
          <p:cNvPr id="5" name="Picture 5"/>
          <p:cNvPicPr>
            <a:picLocks noChangeAspect="1"/>
          </p:cNvPicPr>
          <p:nvPr/>
        </p:nvPicPr>
        <p:blipFill>
          <a:blip r:embed="rId4">
            <a:alphaModFix amt="99600"/>
          </a:blip>
          <a:srcRect/>
          <a:stretch>
            <a:fillRect/>
          </a:stretch>
        </p:blipFill>
        <p:spPr>
          <a:xfrm>
            <a:off x="3600099" y="0"/>
            <a:ext cx="11087801" cy="5821096"/>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654727" y="-1430567"/>
            <a:ext cx="23597445" cy="12511829"/>
          </a:xfrm>
          <a:prstGeom prst="rect">
            <a:avLst/>
          </a:prstGeom>
        </p:spPr>
      </p:pic>
      <p:sp>
        <p:nvSpPr>
          <p:cNvPr id="7" name="TextBox 7"/>
          <p:cNvSpPr txBox="1"/>
          <p:nvPr/>
        </p:nvSpPr>
        <p:spPr>
          <a:xfrm>
            <a:off x="10060363" y="3671907"/>
            <a:ext cx="7450520" cy="3723093"/>
          </a:xfrm>
          <a:prstGeom prst="rect">
            <a:avLst/>
          </a:prstGeom>
        </p:spPr>
        <p:txBody>
          <a:bodyPr lIns="0" tIns="0" rIns="0" bIns="0" rtlCol="0" anchor="t">
            <a:spAutoFit/>
          </a:bodyPr>
          <a:lstStyle/>
          <a:p>
            <a:pPr algn="just">
              <a:lnSpc>
                <a:spcPts val="5077"/>
              </a:lnSpc>
            </a:pPr>
            <a:r>
              <a:rPr lang="en-US" sz="3275" spc="-62">
                <a:solidFill>
                  <a:srgbClr val="272525"/>
                </a:solidFill>
                <a:latin typeface="Source Sans Pro"/>
              </a:rPr>
              <a:t>Pazar ihtiyaçlarının ve taleplerinin giderilmesi</a:t>
            </a:r>
          </a:p>
          <a:p>
            <a:pPr algn="just">
              <a:lnSpc>
                <a:spcPts val="6853"/>
              </a:lnSpc>
            </a:pPr>
            <a:r>
              <a:rPr lang="en-US" sz="3275" spc="-62">
                <a:solidFill>
                  <a:srgbClr val="272525"/>
                </a:solidFill>
                <a:latin typeface="Source Sans Pro"/>
              </a:rPr>
              <a:t>Elde edilen verilere uygun ürünlerin üretilmesi </a:t>
            </a:r>
          </a:p>
          <a:p>
            <a:pPr algn="just">
              <a:lnSpc>
                <a:spcPts val="6853"/>
              </a:lnSpc>
            </a:pPr>
            <a:r>
              <a:rPr lang="en-US" sz="3275" spc="-62">
                <a:solidFill>
                  <a:srgbClr val="272525"/>
                </a:solidFill>
                <a:latin typeface="Source Sans Pro"/>
              </a:rPr>
              <a:t>Tedarikçilerin ödemelerinin yapılması</a:t>
            </a:r>
          </a:p>
        </p:txBody>
      </p:sp>
      <p:grpSp>
        <p:nvGrpSpPr>
          <p:cNvPr id="8" name="Group 8"/>
          <p:cNvGrpSpPr/>
          <p:nvPr/>
        </p:nvGrpSpPr>
        <p:grpSpPr>
          <a:xfrm>
            <a:off x="9590056" y="5395246"/>
            <a:ext cx="208026" cy="223742"/>
            <a:chOff x="0" y="0"/>
            <a:chExt cx="277368" cy="298323"/>
          </a:xfrm>
        </p:grpSpPr>
        <p:sp>
          <p:nvSpPr>
            <p:cNvPr id="9" name="Freeform 9"/>
            <p:cNvSpPr/>
            <p:nvPr/>
          </p:nvSpPr>
          <p:spPr>
            <a:xfrm>
              <a:off x="50673" y="50165"/>
              <a:ext cx="176530" cy="198120"/>
            </a:xfrm>
            <a:custGeom>
              <a:avLst/>
              <a:gdLst/>
              <a:ahLst/>
              <a:cxnLst/>
              <a:rect l="l" t="t" r="r" b="b"/>
              <a:pathLst>
                <a:path w="176530" h="198120">
                  <a:moveTo>
                    <a:pt x="145669" y="42799"/>
                  </a:moveTo>
                  <a:cubicBezTo>
                    <a:pt x="171577" y="93853"/>
                    <a:pt x="174244" y="100711"/>
                    <a:pt x="175387" y="108966"/>
                  </a:cubicBezTo>
                  <a:cubicBezTo>
                    <a:pt x="176530" y="117221"/>
                    <a:pt x="176403" y="125984"/>
                    <a:pt x="174879" y="134112"/>
                  </a:cubicBezTo>
                  <a:cubicBezTo>
                    <a:pt x="173355" y="142240"/>
                    <a:pt x="170307" y="150622"/>
                    <a:pt x="166243" y="157861"/>
                  </a:cubicBezTo>
                  <a:cubicBezTo>
                    <a:pt x="162179" y="165100"/>
                    <a:pt x="156591" y="171958"/>
                    <a:pt x="150495" y="177546"/>
                  </a:cubicBezTo>
                  <a:cubicBezTo>
                    <a:pt x="144272" y="183134"/>
                    <a:pt x="136906" y="187960"/>
                    <a:pt x="129286" y="191262"/>
                  </a:cubicBezTo>
                  <a:cubicBezTo>
                    <a:pt x="121666" y="194564"/>
                    <a:pt x="113030" y="196723"/>
                    <a:pt x="104775" y="197358"/>
                  </a:cubicBezTo>
                  <a:cubicBezTo>
                    <a:pt x="96520" y="197993"/>
                    <a:pt x="87630" y="197358"/>
                    <a:pt x="79629" y="195453"/>
                  </a:cubicBezTo>
                  <a:cubicBezTo>
                    <a:pt x="71501" y="193548"/>
                    <a:pt x="63373" y="189992"/>
                    <a:pt x="56388" y="185547"/>
                  </a:cubicBezTo>
                  <a:cubicBezTo>
                    <a:pt x="49403" y="181102"/>
                    <a:pt x="42799" y="175260"/>
                    <a:pt x="37592" y="168783"/>
                  </a:cubicBezTo>
                  <a:cubicBezTo>
                    <a:pt x="32385" y="162306"/>
                    <a:pt x="27940" y="154559"/>
                    <a:pt x="25019" y="146812"/>
                  </a:cubicBezTo>
                  <a:cubicBezTo>
                    <a:pt x="22098" y="139065"/>
                    <a:pt x="20447" y="130302"/>
                    <a:pt x="20193" y="122047"/>
                  </a:cubicBezTo>
                  <a:cubicBezTo>
                    <a:pt x="19939" y="113792"/>
                    <a:pt x="21209" y="105029"/>
                    <a:pt x="23622" y="97028"/>
                  </a:cubicBezTo>
                  <a:cubicBezTo>
                    <a:pt x="26035" y="89154"/>
                    <a:pt x="29845" y="81153"/>
                    <a:pt x="34671" y="74422"/>
                  </a:cubicBezTo>
                  <a:cubicBezTo>
                    <a:pt x="39497" y="67691"/>
                    <a:pt x="45720" y="61341"/>
                    <a:pt x="52451" y="56515"/>
                  </a:cubicBezTo>
                  <a:cubicBezTo>
                    <a:pt x="59182" y="51689"/>
                    <a:pt x="67056" y="47625"/>
                    <a:pt x="75057" y="45212"/>
                  </a:cubicBezTo>
                  <a:cubicBezTo>
                    <a:pt x="82931" y="42799"/>
                    <a:pt x="91821" y="41402"/>
                    <a:pt x="100076" y="41656"/>
                  </a:cubicBezTo>
                  <a:cubicBezTo>
                    <a:pt x="108331" y="41910"/>
                    <a:pt x="117094" y="43561"/>
                    <a:pt x="124841" y="46355"/>
                  </a:cubicBezTo>
                  <a:cubicBezTo>
                    <a:pt x="132588" y="49276"/>
                    <a:pt x="140335" y="53594"/>
                    <a:pt x="146812" y="58801"/>
                  </a:cubicBezTo>
                  <a:cubicBezTo>
                    <a:pt x="153289" y="64008"/>
                    <a:pt x="159258" y="70485"/>
                    <a:pt x="163830" y="77470"/>
                  </a:cubicBezTo>
                  <a:cubicBezTo>
                    <a:pt x="168275" y="84455"/>
                    <a:pt x="171831" y="92583"/>
                    <a:pt x="173863" y="100584"/>
                  </a:cubicBezTo>
                  <a:cubicBezTo>
                    <a:pt x="175895" y="108585"/>
                    <a:pt x="176530" y="117475"/>
                    <a:pt x="175895" y="125730"/>
                  </a:cubicBezTo>
                  <a:cubicBezTo>
                    <a:pt x="175260" y="133985"/>
                    <a:pt x="173228" y="142621"/>
                    <a:pt x="169926" y="150241"/>
                  </a:cubicBezTo>
                  <a:cubicBezTo>
                    <a:pt x="166624" y="157861"/>
                    <a:pt x="161925" y="165354"/>
                    <a:pt x="156337" y="171577"/>
                  </a:cubicBezTo>
                  <a:cubicBezTo>
                    <a:pt x="150876" y="177800"/>
                    <a:pt x="144018" y="183388"/>
                    <a:pt x="136779" y="187452"/>
                  </a:cubicBezTo>
                  <a:cubicBezTo>
                    <a:pt x="129540" y="191516"/>
                    <a:pt x="121285" y="194564"/>
                    <a:pt x="113157" y="196215"/>
                  </a:cubicBezTo>
                  <a:cubicBezTo>
                    <a:pt x="105029" y="197866"/>
                    <a:pt x="96139" y="198120"/>
                    <a:pt x="87884" y="196977"/>
                  </a:cubicBezTo>
                  <a:cubicBezTo>
                    <a:pt x="79629" y="195834"/>
                    <a:pt x="71247" y="193294"/>
                    <a:pt x="63754" y="189611"/>
                  </a:cubicBezTo>
                  <a:cubicBezTo>
                    <a:pt x="56261" y="185928"/>
                    <a:pt x="49022" y="180848"/>
                    <a:pt x="43180" y="175006"/>
                  </a:cubicBezTo>
                  <a:cubicBezTo>
                    <a:pt x="37338" y="169164"/>
                    <a:pt x="28448" y="154559"/>
                    <a:pt x="28448" y="154559"/>
                  </a:cubicBezTo>
                  <a:cubicBezTo>
                    <a:pt x="28448" y="154559"/>
                    <a:pt x="12827" y="122809"/>
                    <a:pt x="8255" y="111506"/>
                  </a:cubicBezTo>
                  <a:cubicBezTo>
                    <a:pt x="5334" y="104521"/>
                    <a:pt x="3429" y="99949"/>
                    <a:pt x="2032" y="93980"/>
                  </a:cubicBezTo>
                  <a:cubicBezTo>
                    <a:pt x="635" y="88011"/>
                    <a:pt x="0" y="81661"/>
                    <a:pt x="127" y="75565"/>
                  </a:cubicBezTo>
                  <a:cubicBezTo>
                    <a:pt x="254" y="69469"/>
                    <a:pt x="1143" y="63119"/>
                    <a:pt x="2667" y="57277"/>
                  </a:cubicBezTo>
                  <a:cubicBezTo>
                    <a:pt x="4318" y="51308"/>
                    <a:pt x="6731" y="45466"/>
                    <a:pt x="9652" y="40132"/>
                  </a:cubicBezTo>
                  <a:cubicBezTo>
                    <a:pt x="12573" y="34798"/>
                    <a:pt x="16256" y="29591"/>
                    <a:pt x="20447" y="25019"/>
                  </a:cubicBezTo>
                  <a:cubicBezTo>
                    <a:pt x="24638" y="20574"/>
                    <a:pt x="29464" y="16510"/>
                    <a:pt x="34544" y="13081"/>
                  </a:cubicBezTo>
                  <a:cubicBezTo>
                    <a:pt x="39624" y="9652"/>
                    <a:pt x="45339" y="6731"/>
                    <a:pt x="51054" y="4699"/>
                  </a:cubicBezTo>
                  <a:cubicBezTo>
                    <a:pt x="56769" y="2667"/>
                    <a:pt x="62992" y="1270"/>
                    <a:pt x="69088" y="635"/>
                  </a:cubicBezTo>
                  <a:cubicBezTo>
                    <a:pt x="75184" y="0"/>
                    <a:pt x="81534" y="127"/>
                    <a:pt x="87630" y="1016"/>
                  </a:cubicBezTo>
                  <a:cubicBezTo>
                    <a:pt x="93726" y="1905"/>
                    <a:pt x="99822" y="3556"/>
                    <a:pt x="105537" y="5842"/>
                  </a:cubicBezTo>
                  <a:cubicBezTo>
                    <a:pt x="111252" y="8128"/>
                    <a:pt x="116840" y="11176"/>
                    <a:pt x="121793" y="14732"/>
                  </a:cubicBezTo>
                  <a:cubicBezTo>
                    <a:pt x="126746" y="18288"/>
                    <a:pt x="131445" y="22606"/>
                    <a:pt x="135382" y="27305"/>
                  </a:cubicBezTo>
                  <a:cubicBezTo>
                    <a:pt x="139319" y="32004"/>
                    <a:pt x="145669" y="42799"/>
                    <a:pt x="145669" y="42799"/>
                  </a:cubicBezTo>
                </a:path>
              </a:pathLst>
            </a:custGeom>
            <a:solidFill>
              <a:srgbClr val="F0D4F7"/>
            </a:solidFill>
            <a:ln>
              <a:noFill/>
            </a:ln>
          </p:spPr>
        </p:sp>
      </p:grpSp>
      <p:grpSp>
        <p:nvGrpSpPr>
          <p:cNvPr id="10" name="Group 10"/>
          <p:cNvGrpSpPr/>
          <p:nvPr/>
        </p:nvGrpSpPr>
        <p:grpSpPr>
          <a:xfrm>
            <a:off x="9729311" y="5450872"/>
            <a:ext cx="207074" cy="238982"/>
            <a:chOff x="0" y="0"/>
            <a:chExt cx="276098" cy="318643"/>
          </a:xfrm>
        </p:grpSpPr>
        <p:sp>
          <p:nvSpPr>
            <p:cNvPr id="11" name="Freeform 11"/>
            <p:cNvSpPr/>
            <p:nvPr/>
          </p:nvSpPr>
          <p:spPr>
            <a:xfrm>
              <a:off x="50292" y="50546"/>
              <a:ext cx="175514" cy="217805"/>
            </a:xfrm>
            <a:custGeom>
              <a:avLst/>
              <a:gdLst/>
              <a:ahLst/>
              <a:cxnLst/>
              <a:rect l="l" t="t" r="r" b="b"/>
              <a:pathLst>
                <a:path w="175514" h="217805">
                  <a:moveTo>
                    <a:pt x="149352" y="52451"/>
                  </a:moveTo>
                  <a:cubicBezTo>
                    <a:pt x="173609" y="126111"/>
                    <a:pt x="175006" y="132461"/>
                    <a:pt x="175006" y="140716"/>
                  </a:cubicBezTo>
                  <a:cubicBezTo>
                    <a:pt x="175006" y="148971"/>
                    <a:pt x="173609" y="157607"/>
                    <a:pt x="170942" y="165354"/>
                  </a:cubicBezTo>
                  <a:cubicBezTo>
                    <a:pt x="168275" y="173101"/>
                    <a:pt x="164084" y="180848"/>
                    <a:pt x="159131" y="187325"/>
                  </a:cubicBezTo>
                  <a:cubicBezTo>
                    <a:pt x="154178" y="193802"/>
                    <a:pt x="147701" y="199771"/>
                    <a:pt x="140970" y="204343"/>
                  </a:cubicBezTo>
                  <a:cubicBezTo>
                    <a:pt x="134112" y="208915"/>
                    <a:pt x="126238" y="212598"/>
                    <a:pt x="118364" y="214757"/>
                  </a:cubicBezTo>
                  <a:cubicBezTo>
                    <a:pt x="110490" y="216916"/>
                    <a:pt x="101727" y="217805"/>
                    <a:pt x="93599" y="217297"/>
                  </a:cubicBezTo>
                  <a:cubicBezTo>
                    <a:pt x="85471" y="216789"/>
                    <a:pt x="76962" y="214884"/>
                    <a:pt x="69342" y="211836"/>
                  </a:cubicBezTo>
                  <a:cubicBezTo>
                    <a:pt x="61722" y="208788"/>
                    <a:pt x="54229" y="204343"/>
                    <a:pt x="48006" y="199009"/>
                  </a:cubicBezTo>
                  <a:cubicBezTo>
                    <a:pt x="41783" y="193675"/>
                    <a:pt x="36195" y="186944"/>
                    <a:pt x="32004" y="179959"/>
                  </a:cubicBezTo>
                  <a:cubicBezTo>
                    <a:pt x="27813" y="172847"/>
                    <a:pt x="24638" y="164719"/>
                    <a:pt x="22860" y="156718"/>
                  </a:cubicBezTo>
                  <a:cubicBezTo>
                    <a:pt x="21082" y="148717"/>
                    <a:pt x="20701" y="140081"/>
                    <a:pt x="21590" y="131953"/>
                  </a:cubicBezTo>
                  <a:cubicBezTo>
                    <a:pt x="22479" y="123825"/>
                    <a:pt x="24892" y="115443"/>
                    <a:pt x="28321" y="107950"/>
                  </a:cubicBezTo>
                  <a:cubicBezTo>
                    <a:pt x="31750" y="100584"/>
                    <a:pt x="36703" y="93345"/>
                    <a:pt x="42291" y="87376"/>
                  </a:cubicBezTo>
                  <a:cubicBezTo>
                    <a:pt x="48006" y="81407"/>
                    <a:pt x="54991" y="76200"/>
                    <a:pt x="62230" y="72390"/>
                  </a:cubicBezTo>
                  <a:cubicBezTo>
                    <a:pt x="69469" y="68580"/>
                    <a:pt x="77724" y="65786"/>
                    <a:pt x="85852" y="64516"/>
                  </a:cubicBezTo>
                  <a:cubicBezTo>
                    <a:pt x="93980" y="63246"/>
                    <a:pt x="102616" y="63119"/>
                    <a:pt x="110744" y="64516"/>
                  </a:cubicBezTo>
                  <a:cubicBezTo>
                    <a:pt x="118872" y="65913"/>
                    <a:pt x="127127" y="68707"/>
                    <a:pt x="134366" y="72644"/>
                  </a:cubicBezTo>
                  <a:cubicBezTo>
                    <a:pt x="141605" y="76454"/>
                    <a:pt x="148463" y="81788"/>
                    <a:pt x="154051" y="87757"/>
                  </a:cubicBezTo>
                  <a:cubicBezTo>
                    <a:pt x="159639" y="93726"/>
                    <a:pt x="164592" y="100965"/>
                    <a:pt x="168021" y="108458"/>
                  </a:cubicBezTo>
                  <a:cubicBezTo>
                    <a:pt x="171450" y="115951"/>
                    <a:pt x="173736" y="124333"/>
                    <a:pt x="174625" y="132461"/>
                  </a:cubicBezTo>
                  <a:cubicBezTo>
                    <a:pt x="175514" y="140589"/>
                    <a:pt x="174879" y="149225"/>
                    <a:pt x="173101" y="157226"/>
                  </a:cubicBezTo>
                  <a:cubicBezTo>
                    <a:pt x="171323" y="165227"/>
                    <a:pt x="168021" y="173355"/>
                    <a:pt x="163830" y="180340"/>
                  </a:cubicBezTo>
                  <a:cubicBezTo>
                    <a:pt x="159639" y="187325"/>
                    <a:pt x="153924" y="193929"/>
                    <a:pt x="147701" y="199263"/>
                  </a:cubicBezTo>
                  <a:cubicBezTo>
                    <a:pt x="141478" y="204597"/>
                    <a:pt x="133858" y="209042"/>
                    <a:pt x="126238" y="212090"/>
                  </a:cubicBezTo>
                  <a:cubicBezTo>
                    <a:pt x="118618" y="215138"/>
                    <a:pt x="110109" y="216916"/>
                    <a:pt x="101981" y="217297"/>
                  </a:cubicBezTo>
                  <a:cubicBezTo>
                    <a:pt x="93853" y="217678"/>
                    <a:pt x="85090" y="216789"/>
                    <a:pt x="77216" y="214630"/>
                  </a:cubicBezTo>
                  <a:cubicBezTo>
                    <a:pt x="69342" y="212471"/>
                    <a:pt x="61341" y="208661"/>
                    <a:pt x="54610" y="204089"/>
                  </a:cubicBezTo>
                  <a:cubicBezTo>
                    <a:pt x="47879" y="199390"/>
                    <a:pt x="41529" y="193421"/>
                    <a:pt x="36576" y="186817"/>
                  </a:cubicBezTo>
                  <a:cubicBezTo>
                    <a:pt x="31623" y="180340"/>
                    <a:pt x="25019" y="164846"/>
                    <a:pt x="25019" y="164846"/>
                  </a:cubicBezTo>
                  <a:cubicBezTo>
                    <a:pt x="25019" y="164846"/>
                    <a:pt x="8128" y="115697"/>
                    <a:pt x="4191" y="100838"/>
                  </a:cubicBezTo>
                  <a:cubicBezTo>
                    <a:pt x="2159" y="92964"/>
                    <a:pt x="1016" y="88773"/>
                    <a:pt x="508" y="82677"/>
                  </a:cubicBezTo>
                  <a:cubicBezTo>
                    <a:pt x="0" y="76581"/>
                    <a:pt x="254" y="70231"/>
                    <a:pt x="1270" y="64262"/>
                  </a:cubicBezTo>
                  <a:cubicBezTo>
                    <a:pt x="2286" y="58293"/>
                    <a:pt x="3937" y="52197"/>
                    <a:pt x="6350" y="46609"/>
                  </a:cubicBezTo>
                  <a:cubicBezTo>
                    <a:pt x="8763" y="41021"/>
                    <a:pt x="11938" y="35433"/>
                    <a:pt x="15621" y="30607"/>
                  </a:cubicBezTo>
                  <a:cubicBezTo>
                    <a:pt x="19304" y="25781"/>
                    <a:pt x="23749" y="21209"/>
                    <a:pt x="28448" y="17399"/>
                  </a:cubicBezTo>
                  <a:cubicBezTo>
                    <a:pt x="33147" y="13589"/>
                    <a:pt x="38481" y="10160"/>
                    <a:pt x="43942" y="7493"/>
                  </a:cubicBezTo>
                  <a:cubicBezTo>
                    <a:pt x="49403" y="4826"/>
                    <a:pt x="55499" y="2794"/>
                    <a:pt x="61468" y="1651"/>
                  </a:cubicBezTo>
                  <a:cubicBezTo>
                    <a:pt x="67437" y="508"/>
                    <a:pt x="73787" y="0"/>
                    <a:pt x="79883" y="254"/>
                  </a:cubicBezTo>
                  <a:cubicBezTo>
                    <a:pt x="85979" y="508"/>
                    <a:pt x="92202" y="1524"/>
                    <a:pt x="98044" y="3175"/>
                  </a:cubicBezTo>
                  <a:cubicBezTo>
                    <a:pt x="103886" y="4826"/>
                    <a:pt x="109728" y="7366"/>
                    <a:pt x="115062" y="10414"/>
                  </a:cubicBezTo>
                  <a:cubicBezTo>
                    <a:pt x="120396" y="13462"/>
                    <a:pt x="125476" y="17272"/>
                    <a:pt x="129794" y="21463"/>
                  </a:cubicBezTo>
                  <a:cubicBezTo>
                    <a:pt x="134239" y="25654"/>
                    <a:pt x="138049" y="30607"/>
                    <a:pt x="141351" y="35814"/>
                  </a:cubicBezTo>
                  <a:cubicBezTo>
                    <a:pt x="144653" y="41021"/>
                    <a:pt x="149352" y="52451"/>
                    <a:pt x="149352" y="52451"/>
                  </a:cubicBezTo>
                </a:path>
              </a:pathLst>
            </a:custGeom>
            <a:solidFill>
              <a:srgbClr val="F0D4F7"/>
            </a:solidFill>
            <a:ln>
              <a:noFill/>
            </a:ln>
          </p:spPr>
        </p:sp>
      </p:grpSp>
      <p:grpSp>
        <p:nvGrpSpPr>
          <p:cNvPr id="12" name="Group 12"/>
          <p:cNvGrpSpPr/>
          <p:nvPr/>
        </p:nvGrpSpPr>
        <p:grpSpPr>
          <a:xfrm>
            <a:off x="9673876" y="3896773"/>
            <a:ext cx="189452" cy="189452"/>
            <a:chOff x="0" y="0"/>
            <a:chExt cx="252603" cy="252603"/>
          </a:xfrm>
        </p:grpSpPr>
        <p:sp>
          <p:nvSpPr>
            <p:cNvPr id="13" name="Freeform 13"/>
            <p:cNvSpPr/>
            <p:nvPr/>
          </p:nvSpPr>
          <p:spPr>
            <a:xfrm>
              <a:off x="50038" y="48641"/>
              <a:ext cx="149606" cy="153924"/>
            </a:xfrm>
            <a:custGeom>
              <a:avLst/>
              <a:gdLst/>
              <a:ahLst/>
              <a:cxnLst/>
              <a:rect l="l" t="t" r="r" b="b"/>
              <a:pathLst>
                <a:path w="149606" h="153924">
                  <a:moveTo>
                    <a:pt x="149606" y="54483"/>
                  </a:moveTo>
                  <a:cubicBezTo>
                    <a:pt x="149606" y="102489"/>
                    <a:pt x="144018" y="114808"/>
                    <a:pt x="136779" y="124079"/>
                  </a:cubicBezTo>
                  <a:cubicBezTo>
                    <a:pt x="129540" y="133350"/>
                    <a:pt x="118872" y="141859"/>
                    <a:pt x="108077" y="146685"/>
                  </a:cubicBezTo>
                  <a:cubicBezTo>
                    <a:pt x="97282" y="151511"/>
                    <a:pt x="84074" y="153924"/>
                    <a:pt x="72263" y="153162"/>
                  </a:cubicBezTo>
                  <a:cubicBezTo>
                    <a:pt x="60452" y="152400"/>
                    <a:pt x="47498" y="148463"/>
                    <a:pt x="37465" y="142367"/>
                  </a:cubicBezTo>
                  <a:cubicBezTo>
                    <a:pt x="27305" y="136271"/>
                    <a:pt x="17780" y="126746"/>
                    <a:pt x="11684" y="116586"/>
                  </a:cubicBezTo>
                  <a:cubicBezTo>
                    <a:pt x="5588" y="106426"/>
                    <a:pt x="1524" y="93472"/>
                    <a:pt x="762" y="81661"/>
                  </a:cubicBezTo>
                  <a:cubicBezTo>
                    <a:pt x="0" y="69850"/>
                    <a:pt x="2540" y="56642"/>
                    <a:pt x="7366" y="45847"/>
                  </a:cubicBezTo>
                  <a:cubicBezTo>
                    <a:pt x="12192" y="35052"/>
                    <a:pt x="20574" y="24384"/>
                    <a:pt x="29845" y="17145"/>
                  </a:cubicBezTo>
                  <a:cubicBezTo>
                    <a:pt x="39116" y="9906"/>
                    <a:pt x="51562" y="4318"/>
                    <a:pt x="63119" y="2159"/>
                  </a:cubicBezTo>
                  <a:cubicBezTo>
                    <a:pt x="74803" y="0"/>
                    <a:pt x="88265" y="889"/>
                    <a:pt x="99568" y="4445"/>
                  </a:cubicBezTo>
                  <a:cubicBezTo>
                    <a:pt x="110871" y="8001"/>
                    <a:pt x="130810" y="23241"/>
                    <a:pt x="130810" y="23241"/>
                  </a:cubicBezTo>
                </a:path>
              </a:pathLst>
            </a:custGeom>
            <a:solidFill>
              <a:srgbClr val="F0D4F7"/>
            </a:solidFill>
            <a:ln>
              <a:noFill/>
            </a:ln>
          </p:spPr>
        </p:sp>
      </p:grpSp>
      <p:grpSp>
        <p:nvGrpSpPr>
          <p:cNvPr id="14" name="Group 14"/>
          <p:cNvGrpSpPr/>
          <p:nvPr/>
        </p:nvGrpSpPr>
        <p:grpSpPr>
          <a:xfrm>
            <a:off x="9673876" y="3896773"/>
            <a:ext cx="189452" cy="189452"/>
            <a:chOff x="0" y="0"/>
            <a:chExt cx="252603" cy="252603"/>
          </a:xfrm>
        </p:grpSpPr>
        <p:sp>
          <p:nvSpPr>
            <p:cNvPr id="15" name="Freeform 15"/>
            <p:cNvSpPr/>
            <p:nvPr/>
          </p:nvSpPr>
          <p:spPr>
            <a:xfrm>
              <a:off x="50038" y="48641"/>
              <a:ext cx="149606" cy="153924"/>
            </a:xfrm>
            <a:custGeom>
              <a:avLst/>
              <a:gdLst/>
              <a:ahLst/>
              <a:cxnLst/>
              <a:rect l="l" t="t" r="r" b="b"/>
              <a:pathLst>
                <a:path w="149606" h="153924">
                  <a:moveTo>
                    <a:pt x="149606" y="54483"/>
                  </a:moveTo>
                  <a:cubicBezTo>
                    <a:pt x="149606" y="102489"/>
                    <a:pt x="144018" y="114808"/>
                    <a:pt x="136779" y="124079"/>
                  </a:cubicBezTo>
                  <a:cubicBezTo>
                    <a:pt x="129540" y="133350"/>
                    <a:pt x="118872" y="141859"/>
                    <a:pt x="108077" y="146685"/>
                  </a:cubicBezTo>
                  <a:cubicBezTo>
                    <a:pt x="97282" y="151511"/>
                    <a:pt x="84074" y="153924"/>
                    <a:pt x="72263" y="153162"/>
                  </a:cubicBezTo>
                  <a:cubicBezTo>
                    <a:pt x="60452" y="152400"/>
                    <a:pt x="47498" y="148463"/>
                    <a:pt x="37465" y="142367"/>
                  </a:cubicBezTo>
                  <a:cubicBezTo>
                    <a:pt x="27305" y="136271"/>
                    <a:pt x="17780" y="126746"/>
                    <a:pt x="11684" y="116586"/>
                  </a:cubicBezTo>
                  <a:cubicBezTo>
                    <a:pt x="5588" y="106426"/>
                    <a:pt x="1524" y="93472"/>
                    <a:pt x="762" y="81661"/>
                  </a:cubicBezTo>
                  <a:cubicBezTo>
                    <a:pt x="0" y="69850"/>
                    <a:pt x="2540" y="56642"/>
                    <a:pt x="7366" y="45847"/>
                  </a:cubicBezTo>
                  <a:cubicBezTo>
                    <a:pt x="12192" y="35052"/>
                    <a:pt x="20574" y="24384"/>
                    <a:pt x="29845" y="17145"/>
                  </a:cubicBezTo>
                  <a:cubicBezTo>
                    <a:pt x="39116" y="9906"/>
                    <a:pt x="51562" y="4318"/>
                    <a:pt x="63119" y="2159"/>
                  </a:cubicBezTo>
                  <a:cubicBezTo>
                    <a:pt x="74803" y="0"/>
                    <a:pt x="88265" y="889"/>
                    <a:pt x="99568" y="4445"/>
                  </a:cubicBezTo>
                  <a:cubicBezTo>
                    <a:pt x="110871" y="8001"/>
                    <a:pt x="130810" y="23241"/>
                    <a:pt x="130810" y="23241"/>
                  </a:cubicBezTo>
                </a:path>
              </a:pathLst>
            </a:custGeom>
            <a:solidFill>
              <a:srgbClr val="F0D4F7"/>
            </a:solidFill>
            <a:ln>
              <a:noFill/>
            </a:ln>
          </p:spPr>
        </p:sp>
      </p:grpSp>
      <p:grpSp>
        <p:nvGrpSpPr>
          <p:cNvPr id="16" name="Group 16"/>
          <p:cNvGrpSpPr/>
          <p:nvPr/>
        </p:nvGrpSpPr>
        <p:grpSpPr>
          <a:xfrm>
            <a:off x="9711976" y="3962019"/>
            <a:ext cx="113919" cy="114014"/>
            <a:chOff x="0" y="0"/>
            <a:chExt cx="151892" cy="152019"/>
          </a:xfrm>
        </p:grpSpPr>
        <p:sp>
          <p:nvSpPr>
            <p:cNvPr id="17" name="Freeform 17"/>
            <p:cNvSpPr/>
            <p:nvPr/>
          </p:nvSpPr>
          <p:spPr>
            <a:xfrm>
              <a:off x="50546" y="50038"/>
              <a:ext cx="49784" cy="51435"/>
            </a:xfrm>
            <a:custGeom>
              <a:avLst/>
              <a:gdLst/>
              <a:ahLst/>
              <a:cxnLst/>
              <a:rect l="l" t="t" r="r" b="b"/>
              <a:pathLst>
                <a:path w="49784" h="51435">
                  <a:moveTo>
                    <a:pt x="49784" y="18161"/>
                  </a:moveTo>
                  <a:cubicBezTo>
                    <a:pt x="49784" y="34163"/>
                    <a:pt x="48006" y="38354"/>
                    <a:pt x="45593" y="41402"/>
                  </a:cubicBezTo>
                  <a:cubicBezTo>
                    <a:pt x="43180" y="44450"/>
                    <a:pt x="39497" y="47244"/>
                    <a:pt x="35941" y="48895"/>
                  </a:cubicBezTo>
                  <a:cubicBezTo>
                    <a:pt x="32385" y="50546"/>
                    <a:pt x="27940" y="51435"/>
                    <a:pt x="24003" y="51181"/>
                  </a:cubicBezTo>
                  <a:cubicBezTo>
                    <a:pt x="20066" y="50927"/>
                    <a:pt x="15748" y="49530"/>
                    <a:pt x="12446" y="47498"/>
                  </a:cubicBezTo>
                  <a:cubicBezTo>
                    <a:pt x="9017" y="45466"/>
                    <a:pt x="5842" y="42291"/>
                    <a:pt x="3810" y="38862"/>
                  </a:cubicBezTo>
                  <a:cubicBezTo>
                    <a:pt x="1778" y="35560"/>
                    <a:pt x="508" y="31242"/>
                    <a:pt x="254" y="27305"/>
                  </a:cubicBezTo>
                  <a:cubicBezTo>
                    <a:pt x="0" y="23368"/>
                    <a:pt x="762" y="18923"/>
                    <a:pt x="2413" y="15367"/>
                  </a:cubicBezTo>
                  <a:cubicBezTo>
                    <a:pt x="4064" y="11811"/>
                    <a:pt x="6858" y="8128"/>
                    <a:pt x="9906" y="5715"/>
                  </a:cubicBezTo>
                  <a:cubicBezTo>
                    <a:pt x="12954" y="3302"/>
                    <a:pt x="17145" y="1524"/>
                    <a:pt x="20955" y="762"/>
                  </a:cubicBezTo>
                  <a:cubicBezTo>
                    <a:pt x="24892" y="0"/>
                    <a:pt x="29337" y="381"/>
                    <a:pt x="33147" y="1524"/>
                  </a:cubicBezTo>
                  <a:cubicBezTo>
                    <a:pt x="36957" y="2667"/>
                    <a:pt x="43561" y="7874"/>
                    <a:pt x="43561" y="7874"/>
                  </a:cubicBezTo>
                </a:path>
              </a:pathLst>
            </a:custGeom>
            <a:solidFill>
              <a:srgbClr val="000000"/>
            </a:solidFill>
            <a:ln>
              <a:noFill/>
            </a:ln>
          </p:spPr>
        </p:sp>
      </p:grpSp>
      <p:grpSp>
        <p:nvGrpSpPr>
          <p:cNvPr id="18" name="Group 18"/>
          <p:cNvGrpSpPr/>
          <p:nvPr/>
        </p:nvGrpSpPr>
        <p:grpSpPr>
          <a:xfrm>
            <a:off x="9618345" y="3924586"/>
            <a:ext cx="189452" cy="189452"/>
            <a:chOff x="0" y="0"/>
            <a:chExt cx="252603" cy="252603"/>
          </a:xfrm>
        </p:grpSpPr>
        <p:sp>
          <p:nvSpPr>
            <p:cNvPr id="19" name="Freeform 19"/>
            <p:cNvSpPr/>
            <p:nvPr/>
          </p:nvSpPr>
          <p:spPr>
            <a:xfrm>
              <a:off x="50038" y="48641"/>
              <a:ext cx="149606" cy="153924"/>
            </a:xfrm>
            <a:custGeom>
              <a:avLst/>
              <a:gdLst/>
              <a:ahLst/>
              <a:cxnLst/>
              <a:rect l="l" t="t" r="r" b="b"/>
              <a:pathLst>
                <a:path w="149606" h="153924">
                  <a:moveTo>
                    <a:pt x="149606" y="54356"/>
                  </a:moveTo>
                  <a:cubicBezTo>
                    <a:pt x="149606" y="102362"/>
                    <a:pt x="144018" y="114808"/>
                    <a:pt x="136779" y="124079"/>
                  </a:cubicBezTo>
                  <a:cubicBezTo>
                    <a:pt x="129540" y="133350"/>
                    <a:pt x="118872" y="141732"/>
                    <a:pt x="108077" y="146558"/>
                  </a:cubicBezTo>
                  <a:cubicBezTo>
                    <a:pt x="97282" y="151384"/>
                    <a:pt x="84074" y="153924"/>
                    <a:pt x="72263" y="153162"/>
                  </a:cubicBezTo>
                  <a:cubicBezTo>
                    <a:pt x="60452" y="152400"/>
                    <a:pt x="47625" y="148336"/>
                    <a:pt x="37465" y="142240"/>
                  </a:cubicBezTo>
                  <a:cubicBezTo>
                    <a:pt x="27432" y="136144"/>
                    <a:pt x="17780" y="126492"/>
                    <a:pt x="11684" y="116459"/>
                  </a:cubicBezTo>
                  <a:cubicBezTo>
                    <a:pt x="5588" y="106299"/>
                    <a:pt x="1524" y="93472"/>
                    <a:pt x="762" y="81661"/>
                  </a:cubicBezTo>
                  <a:cubicBezTo>
                    <a:pt x="0" y="69850"/>
                    <a:pt x="2540" y="56642"/>
                    <a:pt x="7366" y="45847"/>
                  </a:cubicBezTo>
                  <a:cubicBezTo>
                    <a:pt x="12192" y="35052"/>
                    <a:pt x="20574" y="24384"/>
                    <a:pt x="29845" y="17145"/>
                  </a:cubicBezTo>
                  <a:cubicBezTo>
                    <a:pt x="39116" y="9906"/>
                    <a:pt x="51562" y="4318"/>
                    <a:pt x="63119" y="2159"/>
                  </a:cubicBezTo>
                  <a:cubicBezTo>
                    <a:pt x="74803" y="0"/>
                    <a:pt x="88265" y="762"/>
                    <a:pt x="99568" y="4318"/>
                  </a:cubicBezTo>
                  <a:cubicBezTo>
                    <a:pt x="110871" y="7874"/>
                    <a:pt x="130683" y="23241"/>
                    <a:pt x="130683" y="23241"/>
                  </a:cubicBezTo>
                </a:path>
              </a:pathLst>
            </a:custGeom>
            <a:solidFill>
              <a:srgbClr val="000000"/>
            </a:solidFill>
            <a:ln>
              <a:noFill/>
            </a:ln>
          </p:spPr>
        </p:sp>
      </p:grpSp>
      <p:grpSp>
        <p:nvGrpSpPr>
          <p:cNvPr id="20" name="Group 20"/>
          <p:cNvGrpSpPr/>
          <p:nvPr/>
        </p:nvGrpSpPr>
        <p:grpSpPr>
          <a:xfrm>
            <a:off x="9590627" y="5396389"/>
            <a:ext cx="189452" cy="189452"/>
            <a:chOff x="0" y="0"/>
            <a:chExt cx="252603" cy="252603"/>
          </a:xfrm>
        </p:grpSpPr>
        <p:sp>
          <p:nvSpPr>
            <p:cNvPr id="21" name="Freeform 21"/>
            <p:cNvSpPr/>
            <p:nvPr/>
          </p:nvSpPr>
          <p:spPr>
            <a:xfrm>
              <a:off x="50038" y="48641"/>
              <a:ext cx="149606" cy="153924"/>
            </a:xfrm>
            <a:custGeom>
              <a:avLst/>
              <a:gdLst/>
              <a:ahLst/>
              <a:cxnLst/>
              <a:rect l="l" t="t" r="r" b="b"/>
              <a:pathLst>
                <a:path w="149606" h="153924">
                  <a:moveTo>
                    <a:pt x="149479" y="54483"/>
                  </a:moveTo>
                  <a:cubicBezTo>
                    <a:pt x="149606" y="102362"/>
                    <a:pt x="144018" y="114808"/>
                    <a:pt x="136779" y="124079"/>
                  </a:cubicBezTo>
                  <a:cubicBezTo>
                    <a:pt x="129540" y="133350"/>
                    <a:pt x="118872" y="141732"/>
                    <a:pt x="108077" y="146558"/>
                  </a:cubicBezTo>
                  <a:cubicBezTo>
                    <a:pt x="97282" y="151384"/>
                    <a:pt x="83947" y="153924"/>
                    <a:pt x="72136" y="153162"/>
                  </a:cubicBezTo>
                  <a:cubicBezTo>
                    <a:pt x="60325" y="152400"/>
                    <a:pt x="47371" y="148463"/>
                    <a:pt x="37338" y="142367"/>
                  </a:cubicBezTo>
                  <a:cubicBezTo>
                    <a:pt x="27178" y="136271"/>
                    <a:pt x="17653" y="126619"/>
                    <a:pt x="11557" y="116459"/>
                  </a:cubicBezTo>
                  <a:cubicBezTo>
                    <a:pt x="5461" y="106299"/>
                    <a:pt x="1524" y="93472"/>
                    <a:pt x="762" y="81661"/>
                  </a:cubicBezTo>
                  <a:cubicBezTo>
                    <a:pt x="0" y="69850"/>
                    <a:pt x="2413" y="56642"/>
                    <a:pt x="7239" y="45847"/>
                  </a:cubicBezTo>
                  <a:cubicBezTo>
                    <a:pt x="12065" y="35052"/>
                    <a:pt x="20574" y="24384"/>
                    <a:pt x="29845" y="17145"/>
                  </a:cubicBezTo>
                  <a:cubicBezTo>
                    <a:pt x="39116" y="9906"/>
                    <a:pt x="51435" y="4318"/>
                    <a:pt x="62992" y="2159"/>
                  </a:cubicBezTo>
                  <a:cubicBezTo>
                    <a:pt x="74549" y="0"/>
                    <a:pt x="88138" y="762"/>
                    <a:pt x="99441" y="4318"/>
                  </a:cubicBezTo>
                  <a:cubicBezTo>
                    <a:pt x="110744" y="7874"/>
                    <a:pt x="130683" y="23241"/>
                    <a:pt x="130683" y="23241"/>
                  </a:cubicBezTo>
                </a:path>
              </a:pathLst>
            </a:custGeom>
            <a:solidFill>
              <a:srgbClr val="000000"/>
            </a:solidFill>
            <a:ln>
              <a:noFill/>
            </a:ln>
          </p:spPr>
        </p:sp>
      </p:grpSp>
      <p:grpSp>
        <p:nvGrpSpPr>
          <p:cNvPr id="22" name="Group 22"/>
          <p:cNvGrpSpPr/>
          <p:nvPr/>
        </p:nvGrpSpPr>
        <p:grpSpPr>
          <a:xfrm rot="-10800000">
            <a:off x="9413822" y="3641421"/>
            <a:ext cx="838051" cy="3248337"/>
            <a:chOff x="0" y="0"/>
            <a:chExt cx="515757" cy="1999107"/>
          </a:xfrm>
        </p:grpSpPr>
        <p:sp>
          <p:nvSpPr>
            <p:cNvPr id="23" name="Freeform 23"/>
            <p:cNvSpPr/>
            <p:nvPr/>
          </p:nvSpPr>
          <p:spPr>
            <a:xfrm>
              <a:off x="73486" y="50038"/>
              <a:ext cx="373039" cy="1899031"/>
            </a:xfrm>
            <a:custGeom>
              <a:avLst/>
              <a:gdLst/>
              <a:ahLst/>
              <a:cxnLst/>
              <a:rect l="l" t="t" r="r" b="b"/>
              <a:pathLst>
                <a:path w="373039" h="1899031">
                  <a:moveTo>
                    <a:pt x="245986" y="89789"/>
                  </a:moveTo>
                  <a:cubicBezTo>
                    <a:pt x="239991" y="234061"/>
                    <a:pt x="242311" y="276987"/>
                    <a:pt x="243472" y="312293"/>
                  </a:cubicBezTo>
                  <a:cubicBezTo>
                    <a:pt x="244439" y="341884"/>
                    <a:pt x="240958" y="363855"/>
                    <a:pt x="246953" y="393954"/>
                  </a:cubicBezTo>
                  <a:cubicBezTo>
                    <a:pt x="254688" y="432308"/>
                    <a:pt x="283502" y="483743"/>
                    <a:pt x="293558" y="523240"/>
                  </a:cubicBezTo>
                  <a:cubicBezTo>
                    <a:pt x="301874" y="555879"/>
                    <a:pt x="304388" y="582168"/>
                    <a:pt x="307289" y="613664"/>
                  </a:cubicBezTo>
                  <a:cubicBezTo>
                    <a:pt x="310383" y="647954"/>
                    <a:pt x="305742" y="688848"/>
                    <a:pt x="310189" y="721614"/>
                  </a:cubicBezTo>
                  <a:cubicBezTo>
                    <a:pt x="314057" y="749300"/>
                    <a:pt x="322179" y="767969"/>
                    <a:pt x="329141" y="797814"/>
                  </a:cubicBezTo>
                  <a:cubicBezTo>
                    <a:pt x="339197" y="840232"/>
                    <a:pt x="358342" y="909320"/>
                    <a:pt x="363370" y="952373"/>
                  </a:cubicBezTo>
                  <a:cubicBezTo>
                    <a:pt x="366851" y="982853"/>
                    <a:pt x="364144" y="1000633"/>
                    <a:pt x="364144" y="1031113"/>
                  </a:cubicBezTo>
                  <a:cubicBezTo>
                    <a:pt x="364144" y="1073404"/>
                    <a:pt x="363564" y="1132078"/>
                    <a:pt x="362984" y="1182243"/>
                  </a:cubicBezTo>
                  <a:cubicBezTo>
                    <a:pt x="362597" y="1232027"/>
                    <a:pt x="360856" y="1286637"/>
                    <a:pt x="361243" y="1330833"/>
                  </a:cubicBezTo>
                  <a:cubicBezTo>
                    <a:pt x="361436" y="1366520"/>
                    <a:pt x="363177" y="1394333"/>
                    <a:pt x="363757" y="1427480"/>
                  </a:cubicBezTo>
                  <a:cubicBezTo>
                    <a:pt x="364337" y="1462532"/>
                    <a:pt x="365691" y="1500124"/>
                    <a:pt x="364917" y="1535938"/>
                  </a:cubicBezTo>
                  <a:cubicBezTo>
                    <a:pt x="364144" y="1571244"/>
                    <a:pt x="360083" y="1607693"/>
                    <a:pt x="358729" y="1641094"/>
                  </a:cubicBezTo>
                  <a:cubicBezTo>
                    <a:pt x="357375" y="1671574"/>
                    <a:pt x="357182" y="1700022"/>
                    <a:pt x="356602" y="1728470"/>
                  </a:cubicBezTo>
                  <a:cubicBezTo>
                    <a:pt x="356215" y="1755648"/>
                    <a:pt x="355248" y="1792986"/>
                    <a:pt x="355828" y="1808099"/>
                  </a:cubicBezTo>
                  <a:cubicBezTo>
                    <a:pt x="356022" y="1814068"/>
                    <a:pt x="357182" y="1816100"/>
                    <a:pt x="356989" y="1820672"/>
                  </a:cubicBezTo>
                  <a:cubicBezTo>
                    <a:pt x="356795" y="1826260"/>
                    <a:pt x="355828" y="1833372"/>
                    <a:pt x="353508" y="1839468"/>
                  </a:cubicBezTo>
                  <a:cubicBezTo>
                    <a:pt x="351187" y="1845564"/>
                    <a:pt x="347706" y="1851533"/>
                    <a:pt x="343258" y="1856994"/>
                  </a:cubicBezTo>
                  <a:cubicBezTo>
                    <a:pt x="338810" y="1862455"/>
                    <a:pt x="333396" y="1867789"/>
                    <a:pt x="327014" y="1872488"/>
                  </a:cubicBezTo>
                  <a:cubicBezTo>
                    <a:pt x="320826" y="1877187"/>
                    <a:pt x="313284" y="1881378"/>
                    <a:pt x="305548" y="1884934"/>
                  </a:cubicBezTo>
                  <a:cubicBezTo>
                    <a:pt x="297813" y="1888490"/>
                    <a:pt x="289111" y="1891538"/>
                    <a:pt x="280215" y="1893697"/>
                  </a:cubicBezTo>
                  <a:cubicBezTo>
                    <a:pt x="271319" y="1895983"/>
                    <a:pt x="261843" y="1897507"/>
                    <a:pt x="252367" y="1898269"/>
                  </a:cubicBezTo>
                  <a:cubicBezTo>
                    <a:pt x="242892" y="1899031"/>
                    <a:pt x="233222" y="1899031"/>
                    <a:pt x="223746" y="1898269"/>
                  </a:cubicBezTo>
                  <a:cubicBezTo>
                    <a:pt x="214271" y="1897507"/>
                    <a:pt x="204795" y="1895983"/>
                    <a:pt x="195899" y="1893697"/>
                  </a:cubicBezTo>
                  <a:cubicBezTo>
                    <a:pt x="187003" y="1891538"/>
                    <a:pt x="178301" y="1888490"/>
                    <a:pt x="170566" y="1884934"/>
                  </a:cubicBezTo>
                  <a:cubicBezTo>
                    <a:pt x="162830" y="1881378"/>
                    <a:pt x="155288" y="1877187"/>
                    <a:pt x="149100" y="1872488"/>
                  </a:cubicBezTo>
                  <a:cubicBezTo>
                    <a:pt x="142718" y="1867789"/>
                    <a:pt x="137303" y="1862455"/>
                    <a:pt x="132856" y="1856994"/>
                  </a:cubicBezTo>
                  <a:cubicBezTo>
                    <a:pt x="128408" y="1851406"/>
                    <a:pt x="125120" y="1845437"/>
                    <a:pt x="122800" y="1839341"/>
                  </a:cubicBezTo>
                  <a:cubicBezTo>
                    <a:pt x="120479" y="1833245"/>
                    <a:pt x="120286" y="1829689"/>
                    <a:pt x="119319" y="1820672"/>
                  </a:cubicBezTo>
                  <a:cubicBezTo>
                    <a:pt x="116805" y="1796542"/>
                    <a:pt x="116805" y="1729994"/>
                    <a:pt x="115838" y="1688084"/>
                  </a:cubicBezTo>
                  <a:cubicBezTo>
                    <a:pt x="115064" y="1650111"/>
                    <a:pt x="113711" y="1614170"/>
                    <a:pt x="114097" y="1579753"/>
                  </a:cubicBezTo>
                  <a:cubicBezTo>
                    <a:pt x="114291" y="1548257"/>
                    <a:pt x="116031" y="1520444"/>
                    <a:pt x="117191" y="1489456"/>
                  </a:cubicBezTo>
                  <a:cubicBezTo>
                    <a:pt x="118545" y="1456436"/>
                    <a:pt x="120866" y="1419860"/>
                    <a:pt x="121833" y="1387221"/>
                  </a:cubicBezTo>
                  <a:cubicBezTo>
                    <a:pt x="122800" y="1357376"/>
                    <a:pt x="121833" y="1332357"/>
                    <a:pt x="122993" y="1301242"/>
                  </a:cubicBezTo>
                  <a:cubicBezTo>
                    <a:pt x="124347" y="1264158"/>
                    <a:pt x="128988" y="1217422"/>
                    <a:pt x="130342" y="1179449"/>
                  </a:cubicBezTo>
                  <a:cubicBezTo>
                    <a:pt x="131502" y="1146048"/>
                    <a:pt x="130728" y="1117346"/>
                    <a:pt x="131309" y="1085088"/>
                  </a:cubicBezTo>
                  <a:cubicBezTo>
                    <a:pt x="131889" y="1051306"/>
                    <a:pt x="132856" y="1016127"/>
                    <a:pt x="133629" y="981202"/>
                  </a:cubicBezTo>
                  <a:cubicBezTo>
                    <a:pt x="134403" y="945515"/>
                    <a:pt x="135950" y="912622"/>
                    <a:pt x="136143" y="873125"/>
                  </a:cubicBezTo>
                  <a:cubicBezTo>
                    <a:pt x="136337" y="825119"/>
                    <a:pt x="134209" y="757936"/>
                    <a:pt x="133629" y="713486"/>
                  </a:cubicBezTo>
                  <a:cubicBezTo>
                    <a:pt x="133242" y="681609"/>
                    <a:pt x="132662" y="660146"/>
                    <a:pt x="132662" y="631571"/>
                  </a:cubicBezTo>
                  <a:cubicBezTo>
                    <a:pt x="132662" y="600202"/>
                    <a:pt x="133823" y="564642"/>
                    <a:pt x="133823" y="533019"/>
                  </a:cubicBezTo>
                  <a:cubicBezTo>
                    <a:pt x="133823" y="503809"/>
                    <a:pt x="134016" y="478028"/>
                    <a:pt x="133049" y="448437"/>
                  </a:cubicBezTo>
                  <a:cubicBezTo>
                    <a:pt x="132082" y="415798"/>
                    <a:pt x="129375" y="380492"/>
                    <a:pt x="127828" y="345694"/>
                  </a:cubicBezTo>
                  <a:cubicBezTo>
                    <a:pt x="126281" y="309753"/>
                    <a:pt x="125314" y="269875"/>
                    <a:pt x="123767" y="236093"/>
                  </a:cubicBezTo>
                  <a:cubicBezTo>
                    <a:pt x="122413" y="207137"/>
                    <a:pt x="121059" y="181991"/>
                    <a:pt x="119705" y="155575"/>
                  </a:cubicBezTo>
                  <a:cubicBezTo>
                    <a:pt x="118352" y="130048"/>
                    <a:pt x="114871" y="97155"/>
                    <a:pt x="116031" y="80391"/>
                  </a:cubicBezTo>
                  <a:cubicBezTo>
                    <a:pt x="116611" y="71882"/>
                    <a:pt x="117385" y="67437"/>
                    <a:pt x="119705" y="61214"/>
                  </a:cubicBezTo>
                  <a:cubicBezTo>
                    <a:pt x="122026" y="54991"/>
                    <a:pt x="125700" y="48895"/>
                    <a:pt x="130148" y="43180"/>
                  </a:cubicBezTo>
                  <a:cubicBezTo>
                    <a:pt x="134596" y="37465"/>
                    <a:pt x="140398" y="32004"/>
                    <a:pt x="146779" y="27178"/>
                  </a:cubicBezTo>
                  <a:cubicBezTo>
                    <a:pt x="153161" y="22352"/>
                    <a:pt x="160896" y="18034"/>
                    <a:pt x="168825" y="14478"/>
                  </a:cubicBezTo>
                  <a:cubicBezTo>
                    <a:pt x="176947" y="10795"/>
                    <a:pt x="185843" y="7747"/>
                    <a:pt x="194932" y="5461"/>
                  </a:cubicBezTo>
                  <a:cubicBezTo>
                    <a:pt x="204021" y="3175"/>
                    <a:pt x="213690" y="1524"/>
                    <a:pt x="223360" y="762"/>
                  </a:cubicBezTo>
                  <a:cubicBezTo>
                    <a:pt x="233029" y="0"/>
                    <a:pt x="243085" y="0"/>
                    <a:pt x="252754" y="762"/>
                  </a:cubicBezTo>
                  <a:cubicBezTo>
                    <a:pt x="262423" y="1524"/>
                    <a:pt x="272286" y="3175"/>
                    <a:pt x="281375" y="5461"/>
                  </a:cubicBezTo>
                  <a:cubicBezTo>
                    <a:pt x="290464" y="7747"/>
                    <a:pt x="299360" y="10795"/>
                    <a:pt x="307482" y="14478"/>
                  </a:cubicBezTo>
                  <a:cubicBezTo>
                    <a:pt x="315411" y="18034"/>
                    <a:pt x="323146" y="22352"/>
                    <a:pt x="329528" y="27178"/>
                  </a:cubicBezTo>
                  <a:cubicBezTo>
                    <a:pt x="335910" y="32004"/>
                    <a:pt x="341711" y="37465"/>
                    <a:pt x="346159" y="43180"/>
                  </a:cubicBezTo>
                  <a:cubicBezTo>
                    <a:pt x="350607" y="48895"/>
                    <a:pt x="354281" y="54991"/>
                    <a:pt x="356602" y="61214"/>
                  </a:cubicBezTo>
                  <a:cubicBezTo>
                    <a:pt x="358922" y="67437"/>
                    <a:pt x="359116" y="71501"/>
                    <a:pt x="360083" y="80391"/>
                  </a:cubicBezTo>
                  <a:cubicBezTo>
                    <a:pt x="362210" y="99949"/>
                    <a:pt x="373040" y="140081"/>
                    <a:pt x="363564" y="175260"/>
                  </a:cubicBezTo>
                  <a:cubicBezTo>
                    <a:pt x="350800" y="222885"/>
                    <a:pt x="298393" y="314960"/>
                    <a:pt x="267065" y="337693"/>
                  </a:cubicBezTo>
                  <a:cubicBezTo>
                    <a:pt x="254688" y="346583"/>
                    <a:pt x="243278" y="347218"/>
                    <a:pt x="230322" y="349885"/>
                  </a:cubicBezTo>
                  <a:cubicBezTo>
                    <a:pt x="217365" y="352552"/>
                    <a:pt x="203054" y="353822"/>
                    <a:pt x="189517" y="353695"/>
                  </a:cubicBezTo>
                  <a:cubicBezTo>
                    <a:pt x="175980" y="353568"/>
                    <a:pt x="161670" y="351917"/>
                    <a:pt x="148907" y="348869"/>
                  </a:cubicBezTo>
                  <a:cubicBezTo>
                    <a:pt x="136143" y="345821"/>
                    <a:pt x="123380" y="341249"/>
                    <a:pt x="112744" y="335661"/>
                  </a:cubicBezTo>
                  <a:cubicBezTo>
                    <a:pt x="102107" y="330200"/>
                    <a:pt x="92438" y="323215"/>
                    <a:pt x="85090" y="315722"/>
                  </a:cubicBezTo>
                  <a:cubicBezTo>
                    <a:pt x="77741" y="308229"/>
                    <a:pt x="71746" y="299466"/>
                    <a:pt x="68458" y="290830"/>
                  </a:cubicBezTo>
                  <a:cubicBezTo>
                    <a:pt x="65171" y="282194"/>
                    <a:pt x="63817" y="272796"/>
                    <a:pt x="64784" y="263906"/>
                  </a:cubicBezTo>
                  <a:cubicBezTo>
                    <a:pt x="65751" y="255016"/>
                    <a:pt x="69232" y="245745"/>
                    <a:pt x="74453" y="237490"/>
                  </a:cubicBezTo>
                  <a:cubicBezTo>
                    <a:pt x="79675" y="229235"/>
                    <a:pt x="87410" y="221234"/>
                    <a:pt x="96306" y="214630"/>
                  </a:cubicBezTo>
                  <a:cubicBezTo>
                    <a:pt x="105202" y="207899"/>
                    <a:pt x="116418" y="201930"/>
                    <a:pt x="128214" y="197485"/>
                  </a:cubicBezTo>
                  <a:cubicBezTo>
                    <a:pt x="140011" y="193040"/>
                    <a:pt x="153548" y="189611"/>
                    <a:pt x="166891" y="187833"/>
                  </a:cubicBezTo>
                  <a:cubicBezTo>
                    <a:pt x="180235" y="186055"/>
                    <a:pt x="194545" y="185801"/>
                    <a:pt x="208082" y="186944"/>
                  </a:cubicBezTo>
                  <a:cubicBezTo>
                    <a:pt x="221619" y="188087"/>
                    <a:pt x="235543" y="190754"/>
                    <a:pt x="247726" y="194691"/>
                  </a:cubicBezTo>
                  <a:cubicBezTo>
                    <a:pt x="259909" y="198628"/>
                    <a:pt x="271706" y="204089"/>
                    <a:pt x="281375" y="210312"/>
                  </a:cubicBezTo>
                  <a:cubicBezTo>
                    <a:pt x="291044" y="216535"/>
                    <a:pt x="299553" y="224282"/>
                    <a:pt x="305742" y="232283"/>
                  </a:cubicBezTo>
                  <a:cubicBezTo>
                    <a:pt x="311930" y="240284"/>
                    <a:pt x="316184" y="249301"/>
                    <a:pt x="318118" y="258064"/>
                  </a:cubicBezTo>
                  <a:cubicBezTo>
                    <a:pt x="320052" y="266827"/>
                    <a:pt x="319859" y="276352"/>
                    <a:pt x="317345" y="285115"/>
                  </a:cubicBezTo>
                  <a:cubicBezTo>
                    <a:pt x="314831" y="293878"/>
                    <a:pt x="309996" y="302895"/>
                    <a:pt x="303421" y="310642"/>
                  </a:cubicBezTo>
                  <a:cubicBezTo>
                    <a:pt x="296846" y="318516"/>
                    <a:pt x="287950" y="326009"/>
                    <a:pt x="277894" y="331978"/>
                  </a:cubicBezTo>
                  <a:cubicBezTo>
                    <a:pt x="267838" y="337947"/>
                    <a:pt x="255655" y="343154"/>
                    <a:pt x="243278" y="346710"/>
                  </a:cubicBezTo>
                  <a:cubicBezTo>
                    <a:pt x="230902" y="350266"/>
                    <a:pt x="216785" y="352679"/>
                    <a:pt x="203248" y="353441"/>
                  </a:cubicBezTo>
                  <a:cubicBezTo>
                    <a:pt x="189711" y="354203"/>
                    <a:pt x="175207" y="353568"/>
                    <a:pt x="162057" y="351409"/>
                  </a:cubicBezTo>
                  <a:cubicBezTo>
                    <a:pt x="148907" y="349250"/>
                    <a:pt x="135563" y="345567"/>
                    <a:pt x="124153" y="340868"/>
                  </a:cubicBezTo>
                  <a:cubicBezTo>
                    <a:pt x="112744" y="336169"/>
                    <a:pt x="101721" y="329819"/>
                    <a:pt x="93212" y="322961"/>
                  </a:cubicBezTo>
                  <a:cubicBezTo>
                    <a:pt x="84509" y="316103"/>
                    <a:pt x="77354" y="307848"/>
                    <a:pt x="72520" y="299466"/>
                  </a:cubicBezTo>
                  <a:cubicBezTo>
                    <a:pt x="67685" y="291084"/>
                    <a:pt x="64784" y="281813"/>
                    <a:pt x="64397" y="272923"/>
                  </a:cubicBezTo>
                  <a:cubicBezTo>
                    <a:pt x="64011" y="264033"/>
                    <a:pt x="65944" y="254508"/>
                    <a:pt x="69812" y="245999"/>
                  </a:cubicBezTo>
                  <a:cubicBezTo>
                    <a:pt x="73680" y="237490"/>
                    <a:pt x="80062" y="228854"/>
                    <a:pt x="87797" y="221615"/>
                  </a:cubicBezTo>
                  <a:cubicBezTo>
                    <a:pt x="95726" y="214376"/>
                    <a:pt x="116225" y="202184"/>
                    <a:pt x="116805" y="202311"/>
                  </a:cubicBezTo>
                  <a:cubicBezTo>
                    <a:pt x="116805" y="202311"/>
                    <a:pt x="116805" y="202438"/>
                    <a:pt x="116805" y="202438"/>
                  </a:cubicBezTo>
                  <a:cubicBezTo>
                    <a:pt x="116805" y="202438"/>
                    <a:pt x="113324" y="187071"/>
                    <a:pt x="112744" y="175260"/>
                  </a:cubicBezTo>
                  <a:cubicBezTo>
                    <a:pt x="111390" y="153289"/>
                    <a:pt x="113904" y="99949"/>
                    <a:pt x="116031" y="80391"/>
                  </a:cubicBezTo>
                  <a:cubicBezTo>
                    <a:pt x="116998" y="71501"/>
                    <a:pt x="117385" y="67437"/>
                    <a:pt x="119705" y="61214"/>
                  </a:cubicBezTo>
                  <a:cubicBezTo>
                    <a:pt x="122026" y="54991"/>
                    <a:pt x="125700" y="48895"/>
                    <a:pt x="130148" y="43180"/>
                  </a:cubicBezTo>
                  <a:cubicBezTo>
                    <a:pt x="134596" y="37465"/>
                    <a:pt x="140398" y="32004"/>
                    <a:pt x="146779" y="27178"/>
                  </a:cubicBezTo>
                  <a:cubicBezTo>
                    <a:pt x="153161" y="22352"/>
                    <a:pt x="160896" y="18034"/>
                    <a:pt x="168825" y="14478"/>
                  </a:cubicBezTo>
                  <a:cubicBezTo>
                    <a:pt x="176947" y="10795"/>
                    <a:pt x="185843" y="7747"/>
                    <a:pt x="194932" y="5461"/>
                  </a:cubicBezTo>
                  <a:cubicBezTo>
                    <a:pt x="204021" y="3175"/>
                    <a:pt x="213690" y="1524"/>
                    <a:pt x="223360" y="762"/>
                  </a:cubicBezTo>
                  <a:cubicBezTo>
                    <a:pt x="233029" y="0"/>
                    <a:pt x="243085" y="0"/>
                    <a:pt x="252754" y="762"/>
                  </a:cubicBezTo>
                  <a:cubicBezTo>
                    <a:pt x="262423" y="1524"/>
                    <a:pt x="272286" y="3175"/>
                    <a:pt x="281375" y="5461"/>
                  </a:cubicBezTo>
                  <a:cubicBezTo>
                    <a:pt x="290464" y="7747"/>
                    <a:pt x="299360" y="10795"/>
                    <a:pt x="307482" y="14478"/>
                  </a:cubicBezTo>
                  <a:cubicBezTo>
                    <a:pt x="315411" y="18034"/>
                    <a:pt x="323146" y="22352"/>
                    <a:pt x="329528" y="27178"/>
                  </a:cubicBezTo>
                  <a:cubicBezTo>
                    <a:pt x="335910" y="32004"/>
                    <a:pt x="341711" y="37465"/>
                    <a:pt x="346159" y="43180"/>
                  </a:cubicBezTo>
                  <a:cubicBezTo>
                    <a:pt x="350607" y="48895"/>
                    <a:pt x="354281" y="54991"/>
                    <a:pt x="356602" y="61214"/>
                  </a:cubicBezTo>
                  <a:cubicBezTo>
                    <a:pt x="358922" y="67437"/>
                    <a:pt x="359503" y="71882"/>
                    <a:pt x="360083" y="80391"/>
                  </a:cubicBezTo>
                  <a:cubicBezTo>
                    <a:pt x="361243" y="97155"/>
                    <a:pt x="357762" y="130048"/>
                    <a:pt x="356602" y="155575"/>
                  </a:cubicBezTo>
                  <a:cubicBezTo>
                    <a:pt x="355248" y="181991"/>
                    <a:pt x="353894" y="207137"/>
                    <a:pt x="352541" y="236093"/>
                  </a:cubicBezTo>
                  <a:cubicBezTo>
                    <a:pt x="350994" y="269875"/>
                    <a:pt x="350027" y="309753"/>
                    <a:pt x="348480" y="345694"/>
                  </a:cubicBezTo>
                  <a:cubicBezTo>
                    <a:pt x="346933" y="380492"/>
                    <a:pt x="344225" y="415798"/>
                    <a:pt x="343258" y="448437"/>
                  </a:cubicBezTo>
                  <a:cubicBezTo>
                    <a:pt x="342291" y="478028"/>
                    <a:pt x="342485" y="503809"/>
                    <a:pt x="342485" y="533019"/>
                  </a:cubicBezTo>
                  <a:cubicBezTo>
                    <a:pt x="342485" y="564642"/>
                    <a:pt x="343645" y="600202"/>
                    <a:pt x="343645" y="631571"/>
                  </a:cubicBezTo>
                  <a:cubicBezTo>
                    <a:pt x="343645" y="660146"/>
                    <a:pt x="342872" y="681609"/>
                    <a:pt x="342485" y="713486"/>
                  </a:cubicBezTo>
                  <a:cubicBezTo>
                    <a:pt x="341905" y="757936"/>
                    <a:pt x="339971" y="825119"/>
                    <a:pt x="340164" y="873125"/>
                  </a:cubicBezTo>
                  <a:cubicBezTo>
                    <a:pt x="340358" y="912622"/>
                    <a:pt x="341905" y="945515"/>
                    <a:pt x="342678" y="981202"/>
                  </a:cubicBezTo>
                  <a:cubicBezTo>
                    <a:pt x="343452" y="1016127"/>
                    <a:pt x="344419" y="1051306"/>
                    <a:pt x="344999" y="1085088"/>
                  </a:cubicBezTo>
                  <a:cubicBezTo>
                    <a:pt x="345579" y="1117346"/>
                    <a:pt x="344805" y="1146048"/>
                    <a:pt x="345966" y="1179449"/>
                  </a:cubicBezTo>
                  <a:cubicBezTo>
                    <a:pt x="347319" y="1217422"/>
                    <a:pt x="351961" y="1264158"/>
                    <a:pt x="353314" y="1301242"/>
                  </a:cubicBezTo>
                  <a:cubicBezTo>
                    <a:pt x="354475" y="1332357"/>
                    <a:pt x="353508" y="1357376"/>
                    <a:pt x="354475" y="1387221"/>
                  </a:cubicBezTo>
                  <a:cubicBezTo>
                    <a:pt x="355442" y="1419860"/>
                    <a:pt x="357762" y="1456436"/>
                    <a:pt x="359116" y="1489456"/>
                  </a:cubicBezTo>
                  <a:cubicBezTo>
                    <a:pt x="360276" y="1520444"/>
                    <a:pt x="362017" y="1548257"/>
                    <a:pt x="362210" y="1579753"/>
                  </a:cubicBezTo>
                  <a:cubicBezTo>
                    <a:pt x="362597" y="1614170"/>
                    <a:pt x="361243" y="1650111"/>
                    <a:pt x="360470" y="1688084"/>
                  </a:cubicBezTo>
                  <a:cubicBezTo>
                    <a:pt x="359503" y="1729994"/>
                    <a:pt x="359503" y="1796542"/>
                    <a:pt x="356989" y="1820672"/>
                  </a:cubicBezTo>
                  <a:cubicBezTo>
                    <a:pt x="356022" y="1829689"/>
                    <a:pt x="355828" y="1833245"/>
                    <a:pt x="353508" y="1839341"/>
                  </a:cubicBezTo>
                  <a:cubicBezTo>
                    <a:pt x="351187" y="1845437"/>
                    <a:pt x="347900" y="1851533"/>
                    <a:pt x="343452" y="1856994"/>
                  </a:cubicBezTo>
                  <a:cubicBezTo>
                    <a:pt x="339004" y="1862582"/>
                    <a:pt x="333396" y="1867789"/>
                    <a:pt x="327014" y="1872488"/>
                  </a:cubicBezTo>
                  <a:cubicBezTo>
                    <a:pt x="320632" y="1877187"/>
                    <a:pt x="313284" y="1881378"/>
                    <a:pt x="305548" y="1884934"/>
                  </a:cubicBezTo>
                  <a:cubicBezTo>
                    <a:pt x="297813" y="1888490"/>
                    <a:pt x="289111" y="1891538"/>
                    <a:pt x="280215" y="1893697"/>
                  </a:cubicBezTo>
                  <a:cubicBezTo>
                    <a:pt x="271319" y="1895983"/>
                    <a:pt x="261843" y="1897507"/>
                    <a:pt x="252367" y="1898269"/>
                  </a:cubicBezTo>
                  <a:cubicBezTo>
                    <a:pt x="242892" y="1899031"/>
                    <a:pt x="233222" y="1899031"/>
                    <a:pt x="223746" y="1898269"/>
                  </a:cubicBezTo>
                  <a:cubicBezTo>
                    <a:pt x="214271" y="1897507"/>
                    <a:pt x="204795" y="1895983"/>
                    <a:pt x="195899" y="1893697"/>
                  </a:cubicBezTo>
                  <a:cubicBezTo>
                    <a:pt x="187003" y="1891538"/>
                    <a:pt x="178301" y="1888490"/>
                    <a:pt x="170566" y="1884934"/>
                  </a:cubicBezTo>
                  <a:cubicBezTo>
                    <a:pt x="162830" y="1881378"/>
                    <a:pt x="155288" y="1877187"/>
                    <a:pt x="149100" y="1872488"/>
                  </a:cubicBezTo>
                  <a:cubicBezTo>
                    <a:pt x="142718" y="1867789"/>
                    <a:pt x="137303" y="1862455"/>
                    <a:pt x="132856" y="1856994"/>
                  </a:cubicBezTo>
                  <a:cubicBezTo>
                    <a:pt x="128408" y="1851533"/>
                    <a:pt x="125120" y="1845564"/>
                    <a:pt x="122800" y="1839468"/>
                  </a:cubicBezTo>
                  <a:cubicBezTo>
                    <a:pt x="120479" y="1833372"/>
                    <a:pt x="119705" y="1826260"/>
                    <a:pt x="119319" y="1820672"/>
                  </a:cubicBezTo>
                  <a:cubicBezTo>
                    <a:pt x="119125" y="1816100"/>
                    <a:pt x="120092" y="1814068"/>
                    <a:pt x="120286" y="1808099"/>
                  </a:cubicBezTo>
                  <a:cubicBezTo>
                    <a:pt x="120866" y="1792986"/>
                    <a:pt x="120092" y="1755648"/>
                    <a:pt x="119705" y="1728470"/>
                  </a:cubicBezTo>
                  <a:cubicBezTo>
                    <a:pt x="119319" y="1700022"/>
                    <a:pt x="118545" y="1674241"/>
                    <a:pt x="117578" y="1641094"/>
                  </a:cubicBezTo>
                  <a:cubicBezTo>
                    <a:pt x="116225" y="1597279"/>
                    <a:pt x="112744" y="1534668"/>
                    <a:pt x="112357" y="1488567"/>
                  </a:cubicBezTo>
                  <a:cubicBezTo>
                    <a:pt x="111970" y="1450340"/>
                    <a:pt x="113711" y="1420368"/>
                    <a:pt x="113904" y="1383792"/>
                  </a:cubicBezTo>
                  <a:cubicBezTo>
                    <a:pt x="114291" y="1343533"/>
                    <a:pt x="114291" y="1300861"/>
                    <a:pt x="113904" y="1256919"/>
                  </a:cubicBezTo>
                  <a:cubicBezTo>
                    <a:pt x="113517" y="1209421"/>
                    <a:pt x="112550" y="1158240"/>
                    <a:pt x="111003" y="1108837"/>
                  </a:cubicBezTo>
                  <a:cubicBezTo>
                    <a:pt x="109456" y="1059434"/>
                    <a:pt x="106555" y="1002411"/>
                    <a:pt x="104235" y="960628"/>
                  </a:cubicBezTo>
                  <a:cubicBezTo>
                    <a:pt x="102494" y="930021"/>
                    <a:pt x="107522" y="906653"/>
                    <a:pt x="99013" y="881126"/>
                  </a:cubicBezTo>
                  <a:cubicBezTo>
                    <a:pt x="90504" y="855472"/>
                    <a:pt x="60723" y="833247"/>
                    <a:pt x="52988" y="807212"/>
                  </a:cubicBezTo>
                  <a:cubicBezTo>
                    <a:pt x="44866" y="780415"/>
                    <a:pt x="52794" y="752094"/>
                    <a:pt x="52794" y="722630"/>
                  </a:cubicBezTo>
                  <a:cubicBezTo>
                    <a:pt x="52601" y="690245"/>
                    <a:pt x="53761" y="653542"/>
                    <a:pt x="52408" y="620903"/>
                  </a:cubicBezTo>
                  <a:cubicBezTo>
                    <a:pt x="51054" y="590550"/>
                    <a:pt x="51441" y="565658"/>
                    <a:pt x="45252" y="533146"/>
                  </a:cubicBezTo>
                  <a:cubicBezTo>
                    <a:pt x="37517" y="491871"/>
                    <a:pt x="8896" y="434340"/>
                    <a:pt x="3868" y="393954"/>
                  </a:cubicBezTo>
                  <a:cubicBezTo>
                    <a:pt x="0" y="363347"/>
                    <a:pt x="6382" y="341884"/>
                    <a:pt x="7349" y="312293"/>
                  </a:cubicBezTo>
                  <a:cubicBezTo>
                    <a:pt x="8509" y="276987"/>
                    <a:pt x="10636" y="234061"/>
                    <a:pt x="10056" y="196215"/>
                  </a:cubicBezTo>
                  <a:cubicBezTo>
                    <a:pt x="9669" y="160020"/>
                    <a:pt x="3481" y="110871"/>
                    <a:pt x="4835" y="89789"/>
                  </a:cubicBezTo>
                  <a:cubicBezTo>
                    <a:pt x="5415" y="80899"/>
                    <a:pt x="5995" y="76962"/>
                    <a:pt x="8316" y="70866"/>
                  </a:cubicBezTo>
                  <a:cubicBezTo>
                    <a:pt x="10636" y="64770"/>
                    <a:pt x="14117" y="58547"/>
                    <a:pt x="18565" y="52959"/>
                  </a:cubicBezTo>
                  <a:cubicBezTo>
                    <a:pt x="23013" y="47371"/>
                    <a:pt x="28815" y="41910"/>
                    <a:pt x="35196" y="37211"/>
                  </a:cubicBezTo>
                  <a:cubicBezTo>
                    <a:pt x="41578" y="32512"/>
                    <a:pt x="48927" y="28194"/>
                    <a:pt x="56855" y="24638"/>
                  </a:cubicBezTo>
                  <a:cubicBezTo>
                    <a:pt x="64784" y="21082"/>
                    <a:pt x="73680" y="18034"/>
                    <a:pt x="82576" y="15748"/>
                  </a:cubicBezTo>
                  <a:cubicBezTo>
                    <a:pt x="91665" y="13462"/>
                    <a:pt x="101334" y="11938"/>
                    <a:pt x="110810" y="11176"/>
                  </a:cubicBezTo>
                  <a:cubicBezTo>
                    <a:pt x="120286" y="10414"/>
                    <a:pt x="130342" y="10414"/>
                    <a:pt x="139817" y="11176"/>
                  </a:cubicBezTo>
                  <a:cubicBezTo>
                    <a:pt x="149293" y="11938"/>
                    <a:pt x="158963" y="13462"/>
                    <a:pt x="168052" y="15748"/>
                  </a:cubicBezTo>
                  <a:cubicBezTo>
                    <a:pt x="176947" y="18034"/>
                    <a:pt x="185843" y="21082"/>
                    <a:pt x="193772" y="24638"/>
                  </a:cubicBezTo>
                  <a:cubicBezTo>
                    <a:pt x="201701" y="28194"/>
                    <a:pt x="209243" y="32639"/>
                    <a:pt x="215624" y="37338"/>
                  </a:cubicBezTo>
                  <a:cubicBezTo>
                    <a:pt x="222006" y="42037"/>
                    <a:pt x="227614" y="47371"/>
                    <a:pt x="232062" y="52959"/>
                  </a:cubicBezTo>
                  <a:cubicBezTo>
                    <a:pt x="236510" y="58547"/>
                    <a:pt x="239991" y="64770"/>
                    <a:pt x="242311" y="70866"/>
                  </a:cubicBezTo>
                  <a:cubicBezTo>
                    <a:pt x="244632" y="76962"/>
                    <a:pt x="245986" y="89789"/>
                    <a:pt x="245986" y="89789"/>
                  </a:cubicBezTo>
                </a:path>
              </a:pathLst>
            </a:custGeom>
            <a:solidFill>
              <a:srgbClr val="E0A8F0"/>
            </a:solidFill>
            <a:ln>
              <a:noFill/>
            </a:ln>
          </p:spPr>
        </p:sp>
      </p:grpSp>
      <p:grpSp>
        <p:nvGrpSpPr>
          <p:cNvPr id="24" name="Group 24"/>
          <p:cNvGrpSpPr/>
          <p:nvPr/>
        </p:nvGrpSpPr>
        <p:grpSpPr>
          <a:xfrm>
            <a:off x="9673876" y="7090410"/>
            <a:ext cx="189452" cy="189452"/>
            <a:chOff x="0" y="0"/>
            <a:chExt cx="252603" cy="252603"/>
          </a:xfrm>
        </p:grpSpPr>
        <p:sp>
          <p:nvSpPr>
            <p:cNvPr id="25" name="Freeform 25"/>
            <p:cNvSpPr/>
            <p:nvPr/>
          </p:nvSpPr>
          <p:spPr>
            <a:xfrm>
              <a:off x="50038" y="48641"/>
              <a:ext cx="149606" cy="153924"/>
            </a:xfrm>
            <a:custGeom>
              <a:avLst/>
              <a:gdLst/>
              <a:ahLst/>
              <a:cxnLst/>
              <a:rect l="l" t="t" r="r" b="b"/>
              <a:pathLst>
                <a:path w="149606" h="153924">
                  <a:moveTo>
                    <a:pt x="149606" y="54356"/>
                  </a:moveTo>
                  <a:cubicBezTo>
                    <a:pt x="149606" y="102362"/>
                    <a:pt x="144018" y="114808"/>
                    <a:pt x="136779" y="124079"/>
                  </a:cubicBezTo>
                  <a:cubicBezTo>
                    <a:pt x="129540" y="133350"/>
                    <a:pt x="118872" y="141732"/>
                    <a:pt x="108077" y="146558"/>
                  </a:cubicBezTo>
                  <a:cubicBezTo>
                    <a:pt x="97282" y="151384"/>
                    <a:pt x="84074" y="153924"/>
                    <a:pt x="72263" y="153162"/>
                  </a:cubicBezTo>
                  <a:cubicBezTo>
                    <a:pt x="60452" y="152400"/>
                    <a:pt x="47625" y="148336"/>
                    <a:pt x="37465" y="142240"/>
                  </a:cubicBezTo>
                  <a:cubicBezTo>
                    <a:pt x="27432" y="136144"/>
                    <a:pt x="17780" y="126492"/>
                    <a:pt x="11684" y="116459"/>
                  </a:cubicBezTo>
                  <a:cubicBezTo>
                    <a:pt x="5588" y="106299"/>
                    <a:pt x="1524" y="93472"/>
                    <a:pt x="762" y="81661"/>
                  </a:cubicBezTo>
                  <a:cubicBezTo>
                    <a:pt x="0" y="69850"/>
                    <a:pt x="2540" y="56515"/>
                    <a:pt x="7366" y="45720"/>
                  </a:cubicBezTo>
                  <a:cubicBezTo>
                    <a:pt x="12192" y="34925"/>
                    <a:pt x="20574" y="24257"/>
                    <a:pt x="29845" y="17018"/>
                  </a:cubicBezTo>
                  <a:cubicBezTo>
                    <a:pt x="39116" y="9779"/>
                    <a:pt x="51562" y="4318"/>
                    <a:pt x="63119" y="2159"/>
                  </a:cubicBezTo>
                  <a:cubicBezTo>
                    <a:pt x="74803" y="0"/>
                    <a:pt x="88265" y="762"/>
                    <a:pt x="99568" y="4318"/>
                  </a:cubicBezTo>
                  <a:cubicBezTo>
                    <a:pt x="110871" y="7874"/>
                    <a:pt x="130810" y="23241"/>
                    <a:pt x="130810" y="23241"/>
                  </a:cubicBezTo>
                </a:path>
              </a:pathLst>
            </a:custGeom>
            <a:solidFill>
              <a:srgbClr val="000000"/>
            </a:solidFill>
            <a:ln>
              <a:noFill/>
            </a:ln>
          </p:spPr>
        </p:sp>
      </p:grpSp>
      <p:pic>
        <p:nvPicPr>
          <p:cNvPr id="26" name="Picture 26"/>
          <p:cNvPicPr>
            <a:picLocks noChangeAspect="1"/>
          </p:cNvPicPr>
          <p:nvPr/>
        </p:nvPicPr>
        <p:blipFill>
          <a:blip r:embed="rId7"/>
          <a:srcRect/>
          <a:stretch>
            <a:fillRect/>
          </a:stretch>
        </p:blipFill>
        <p:spPr>
          <a:xfrm>
            <a:off x="9590627" y="3876437"/>
            <a:ext cx="328674" cy="285750"/>
          </a:xfrm>
          <a:prstGeom prst="rect">
            <a:avLst/>
          </a:prstGeom>
        </p:spPr>
      </p:pic>
      <p:sp>
        <p:nvSpPr>
          <p:cNvPr id="27" name="TextBox 27"/>
          <p:cNvSpPr txBox="1"/>
          <p:nvPr/>
        </p:nvSpPr>
        <p:spPr>
          <a:xfrm>
            <a:off x="1028700" y="643593"/>
            <a:ext cx="9399407" cy="1028700"/>
          </a:xfrm>
          <a:prstGeom prst="rect">
            <a:avLst/>
          </a:prstGeom>
        </p:spPr>
        <p:txBody>
          <a:bodyPr lIns="0" tIns="0" rIns="0" bIns="0" rtlCol="0" anchor="t">
            <a:spAutoFit/>
          </a:bodyPr>
          <a:lstStyle/>
          <a:p>
            <a:pPr algn="l">
              <a:lnSpc>
                <a:spcPts val="8400"/>
              </a:lnSpc>
            </a:pPr>
            <a:r>
              <a:rPr lang="en-US" sz="6000" spc="36">
                <a:solidFill>
                  <a:srgbClr val="000000"/>
                </a:solidFill>
                <a:latin typeface="IBM Plex Sans Condensed Bold"/>
              </a:rPr>
              <a:t>Sürecin Girdileri ve Çıktıları </a:t>
            </a:r>
          </a:p>
        </p:txBody>
      </p:sp>
      <p:sp>
        <p:nvSpPr>
          <p:cNvPr id="28" name="TextBox 28"/>
          <p:cNvSpPr txBox="1"/>
          <p:nvPr/>
        </p:nvSpPr>
        <p:spPr>
          <a:xfrm>
            <a:off x="1028700" y="2843868"/>
            <a:ext cx="1994562" cy="596900"/>
          </a:xfrm>
          <a:prstGeom prst="rect">
            <a:avLst/>
          </a:prstGeom>
        </p:spPr>
        <p:txBody>
          <a:bodyPr lIns="0" tIns="0" rIns="0" bIns="0" rtlCol="0" anchor="t">
            <a:spAutoFit/>
          </a:bodyPr>
          <a:lstStyle/>
          <a:p>
            <a:pPr algn="l">
              <a:lnSpc>
                <a:spcPts val="4899"/>
              </a:lnSpc>
            </a:pPr>
            <a:r>
              <a:rPr lang="en-US" sz="3499" spc="20">
                <a:solidFill>
                  <a:srgbClr val="272525"/>
                </a:solidFill>
                <a:latin typeface="IBM Plex Sans Condensed Bold"/>
              </a:rPr>
              <a:t>Girdiler:</a:t>
            </a:r>
          </a:p>
        </p:txBody>
      </p:sp>
      <p:sp>
        <p:nvSpPr>
          <p:cNvPr id="29" name="TextBox 29"/>
          <p:cNvSpPr txBox="1"/>
          <p:nvPr/>
        </p:nvSpPr>
        <p:spPr>
          <a:xfrm>
            <a:off x="9936385" y="2843868"/>
            <a:ext cx="2124224" cy="596900"/>
          </a:xfrm>
          <a:prstGeom prst="rect">
            <a:avLst/>
          </a:prstGeom>
        </p:spPr>
        <p:txBody>
          <a:bodyPr lIns="0" tIns="0" rIns="0" bIns="0" rtlCol="0" anchor="t">
            <a:spAutoFit/>
          </a:bodyPr>
          <a:lstStyle/>
          <a:p>
            <a:pPr algn="l">
              <a:lnSpc>
                <a:spcPts val="4899"/>
              </a:lnSpc>
            </a:pPr>
            <a:r>
              <a:rPr lang="en-US" sz="3499" spc="20">
                <a:solidFill>
                  <a:srgbClr val="272525"/>
                </a:solidFill>
                <a:latin typeface="IBM Plex Sans Condensed Bold"/>
              </a:rPr>
              <a:t>Çıktılar:</a:t>
            </a:r>
          </a:p>
        </p:txBody>
      </p:sp>
      <p:sp>
        <p:nvSpPr>
          <p:cNvPr id="30" name="TextBox 30"/>
          <p:cNvSpPr txBox="1"/>
          <p:nvPr/>
        </p:nvSpPr>
        <p:spPr>
          <a:xfrm>
            <a:off x="1208106" y="3543129"/>
            <a:ext cx="8258125" cy="4958678"/>
          </a:xfrm>
          <a:prstGeom prst="rect">
            <a:avLst/>
          </a:prstGeom>
        </p:spPr>
        <p:txBody>
          <a:bodyPr lIns="0" tIns="0" rIns="0" bIns="0" rtlCol="0" anchor="t">
            <a:spAutoFit/>
          </a:bodyPr>
          <a:lstStyle/>
          <a:p>
            <a:pPr algn="l">
              <a:lnSpc>
                <a:spcPts val="6601"/>
              </a:lnSpc>
            </a:pPr>
            <a:r>
              <a:rPr lang="en-US" sz="3155">
                <a:solidFill>
                  <a:srgbClr val="272525"/>
                </a:solidFill>
                <a:latin typeface="Source Sans Pro"/>
              </a:rPr>
              <a:t> Pazarın ihtiyaçları ve talepleri</a:t>
            </a:r>
          </a:p>
          <a:p>
            <a:pPr algn="l">
              <a:lnSpc>
                <a:spcPts val="6601"/>
              </a:lnSpc>
            </a:pPr>
            <a:r>
              <a:rPr lang="en-US" sz="3155">
                <a:solidFill>
                  <a:srgbClr val="272525"/>
                </a:solidFill>
                <a:latin typeface="Source Sans Pro"/>
              </a:rPr>
              <a:t> İhtiyaç ve talep doğrultusunda bütçenin </a:t>
            </a:r>
          </a:p>
          <a:p>
            <a:pPr algn="l">
              <a:lnSpc>
                <a:spcPts val="3300"/>
              </a:lnSpc>
            </a:pPr>
            <a:r>
              <a:rPr lang="en-US" sz="3155">
                <a:solidFill>
                  <a:srgbClr val="272525"/>
                </a:solidFill>
                <a:latin typeface="Source Sans Pro"/>
              </a:rPr>
              <a:t>planlanması</a:t>
            </a:r>
          </a:p>
          <a:p>
            <a:pPr algn="l">
              <a:lnSpc>
                <a:spcPts val="7889"/>
              </a:lnSpc>
            </a:pPr>
            <a:r>
              <a:rPr lang="en-US" sz="3155">
                <a:solidFill>
                  <a:srgbClr val="272525"/>
                </a:solidFill>
                <a:latin typeface="Source Sans Pro"/>
              </a:rPr>
              <a:t>Müşteri içgörüsü değerlendirmeleri sonucunda </a:t>
            </a:r>
          </a:p>
          <a:p>
            <a:pPr algn="l">
              <a:lnSpc>
                <a:spcPts val="2344"/>
              </a:lnSpc>
            </a:pPr>
            <a:r>
              <a:rPr lang="en-US" sz="3155">
                <a:solidFill>
                  <a:srgbClr val="272525"/>
                </a:solidFill>
                <a:latin typeface="Source Sans Pro"/>
              </a:rPr>
              <a:t>elde edilen veriler</a:t>
            </a:r>
          </a:p>
          <a:p>
            <a:pPr algn="l">
              <a:lnSpc>
                <a:spcPts val="7889"/>
              </a:lnSpc>
            </a:pPr>
            <a:r>
              <a:rPr lang="en-US" sz="3155">
                <a:solidFill>
                  <a:srgbClr val="272525"/>
                </a:solidFill>
                <a:latin typeface="Source Sans Pro"/>
              </a:rPr>
              <a:t> Tedarikçilerin belirlenmesi</a:t>
            </a:r>
          </a:p>
          <a:p>
            <a:pPr algn="l">
              <a:lnSpc>
                <a:spcPts val="5314"/>
              </a:lnSpc>
            </a:pPr>
            <a:r>
              <a:rPr lang="en-US" sz="3155">
                <a:solidFill>
                  <a:srgbClr val="272525"/>
                </a:solidFill>
                <a:latin typeface="Source Sans Pro"/>
              </a:rPr>
              <a:t>Stok durumu</a:t>
            </a:r>
          </a:p>
        </p:txBody>
      </p:sp>
      <p:pic>
        <p:nvPicPr>
          <p:cNvPr id="31" name="Picture 31"/>
          <p:cNvPicPr>
            <a:picLocks noChangeAspect="1"/>
          </p:cNvPicPr>
          <p:nvPr/>
        </p:nvPicPr>
        <p:blipFill>
          <a:blip r:embed="rId7"/>
          <a:srcRect/>
          <a:stretch>
            <a:fillRect/>
          </a:stretch>
        </p:blipFill>
        <p:spPr>
          <a:xfrm>
            <a:off x="9633745" y="5284613"/>
            <a:ext cx="328674" cy="285750"/>
          </a:xfrm>
          <a:prstGeom prst="rect">
            <a:avLst/>
          </a:prstGeom>
        </p:spPr>
      </p:pic>
      <p:pic>
        <p:nvPicPr>
          <p:cNvPr id="32" name="Picture 32"/>
          <p:cNvPicPr>
            <a:picLocks noChangeAspect="1"/>
          </p:cNvPicPr>
          <p:nvPr/>
        </p:nvPicPr>
        <p:blipFill>
          <a:blip r:embed="rId7"/>
          <a:srcRect/>
          <a:stretch>
            <a:fillRect/>
          </a:stretch>
        </p:blipFill>
        <p:spPr>
          <a:xfrm>
            <a:off x="9604265" y="6994112"/>
            <a:ext cx="328674" cy="285750"/>
          </a:xfrm>
          <a:prstGeom prst="rect">
            <a:avLst/>
          </a:prstGeom>
        </p:spPr>
      </p:pic>
      <p:pic>
        <p:nvPicPr>
          <p:cNvPr id="33" name="Picture 33"/>
          <p:cNvPicPr>
            <a:picLocks noChangeAspect="1"/>
          </p:cNvPicPr>
          <p:nvPr/>
        </p:nvPicPr>
        <p:blipFill>
          <a:blip r:embed="rId7"/>
          <a:srcRect/>
          <a:stretch>
            <a:fillRect/>
          </a:stretch>
        </p:blipFill>
        <p:spPr>
          <a:xfrm>
            <a:off x="700026" y="3848624"/>
            <a:ext cx="328674" cy="285750"/>
          </a:xfrm>
          <a:prstGeom prst="rect">
            <a:avLst/>
          </a:prstGeom>
        </p:spPr>
      </p:pic>
      <p:pic>
        <p:nvPicPr>
          <p:cNvPr id="34" name="Picture 34"/>
          <p:cNvPicPr>
            <a:picLocks noChangeAspect="1"/>
          </p:cNvPicPr>
          <p:nvPr/>
        </p:nvPicPr>
        <p:blipFill>
          <a:blip r:embed="rId7"/>
          <a:srcRect/>
          <a:stretch>
            <a:fillRect/>
          </a:stretch>
        </p:blipFill>
        <p:spPr>
          <a:xfrm>
            <a:off x="700026" y="4682472"/>
            <a:ext cx="328674" cy="285750"/>
          </a:xfrm>
          <a:prstGeom prst="rect">
            <a:avLst/>
          </a:prstGeom>
        </p:spPr>
      </p:pic>
      <p:pic>
        <p:nvPicPr>
          <p:cNvPr id="35" name="Picture 35"/>
          <p:cNvPicPr>
            <a:picLocks noChangeAspect="1"/>
          </p:cNvPicPr>
          <p:nvPr/>
        </p:nvPicPr>
        <p:blipFill>
          <a:blip r:embed="rId7"/>
          <a:srcRect/>
          <a:stretch>
            <a:fillRect/>
          </a:stretch>
        </p:blipFill>
        <p:spPr>
          <a:xfrm>
            <a:off x="700026" y="6012943"/>
            <a:ext cx="328674" cy="285750"/>
          </a:xfrm>
          <a:prstGeom prst="rect">
            <a:avLst/>
          </a:prstGeom>
        </p:spPr>
      </p:pic>
      <p:pic>
        <p:nvPicPr>
          <p:cNvPr id="36" name="Picture 36"/>
          <p:cNvPicPr>
            <a:picLocks noChangeAspect="1"/>
          </p:cNvPicPr>
          <p:nvPr/>
        </p:nvPicPr>
        <p:blipFill>
          <a:blip r:embed="rId7"/>
          <a:srcRect/>
          <a:stretch>
            <a:fillRect/>
          </a:stretch>
        </p:blipFill>
        <p:spPr>
          <a:xfrm>
            <a:off x="700026" y="7395000"/>
            <a:ext cx="328674" cy="285750"/>
          </a:xfrm>
          <a:prstGeom prst="rect">
            <a:avLst/>
          </a:prstGeom>
        </p:spPr>
      </p:pic>
      <p:pic>
        <p:nvPicPr>
          <p:cNvPr id="37" name="Picture 37"/>
          <p:cNvPicPr>
            <a:picLocks noChangeAspect="1"/>
          </p:cNvPicPr>
          <p:nvPr/>
        </p:nvPicPr>
        <p:blipFill>
          <a:blip r:embed="rId7"/>
          <a:srcRect/>
          <a:stretch>
            <a:fillRect/>
          </a:stretch>
        </p:blipFill>
        <p:spPr>
          <a:xfrm>
            <a:off x="700026" y="8216057"/>
            <a:ext cx="328674" cy="2857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600"/>
          </a:blip>
          <a:srcRect l="5262" t="11955" b="16192"/>
          <a:stretch>
            <a:fillRect/>
          </a:stretch>
        </p:blipFill>
        <p:spPr>
          <a:xfrm>
            <a:off x="0" y="0"/>
            <a:ext cx="18288000" cy="10287000"/>
          </a:xfrm>
          <a:prstGeom prst="rect">
            <a:avLst/>
          </a:prstGeom>
        </p:spPr>
      </p:pic>
      <p:sp>
        <p:nvSpPr>
          <p:cNvPr id="9" name="TextBox 9"/>
          <p:cNvSpPr txBox="1"/>
          <p:nvPr/>
        </p:nvSpPr>
        <p:spPr>
          <a:xfrm>
            <a:off x="834308" y="702512"/>
            <a:ext cx="8537021" cy="1028700"/>
          </a:xfrm>
          <a:prstGeom prst="rect">
            <a:avLst/>
          </a:prstGeom>
        </p:spPr>
        <p:txBody>
          <a:bodyPr lIns="0" tIns="0" rIns="0" bIns="0" rtlCol="0" anchor="t">
            <a:spAutoFit/>
          </a:bodyPr>
          <a:lstStyle/>
          <a:p>
            <a:pPr algn="l">
              <a:lnSpc>
                <a:spcPts val="8400"/>
              </a:lnSpc>
            </a:pPr>
            <a:r>
              <a:rPr lang="en-US" sz="6000" spc="-156">
                <a:solidFill>
                  <a:srgbClr val="000000"/>
                </a:solidFill>
                <a:latin typeface="IBM Plex Sans Condensed Bold"/>
              </a:rPr>
              <a:t>Elbise Üretimi ve Önemi </a:t>
            </a:r>
          </a:p>
        </p:txBody>
      </p:sp>
      <p:sp>
        <p:nvSpPr>
          <p:cNvPr id="10" name="TextBox 10"/>
          <p:cNvSpPr txBox="1"/>
          <p:nvPr/>
        </p:nvSpPr>
        <p:spPr>
          <a:xfrm>
            <a:off x="1932067" y="4670526"/>
            <a:ext cx="5786479" cy="2114550"/>
          </a:xfrm>
          <a:prstGeom prst="rect">
            <a:avLst/>
          </a:prstGeom>
        </p:spPr>
        <p:txBody>
          <a:bodyPr lIns="0" tIns="0" rIns="0" bIns="0" rtlCol="0" anchor="t">
            <a:spAutoFit/>
          </a:bodyPr>
          <a:lstStyle/>
          <a:p>
            <a:pPr algn="l">
              <a:lnSpc>
                <a:spcPts val="4200"/>
              </a:lnSpc>
            </a:pPr>
            <a:r>
              <a:rPr lang="en-US" sz="3000" spc="-78">
                <a:solidFill>
                  <a:srgbClr val="272525"/>
                </a:solidFill>
                <a:latin typeface="Source Sans Pro"/>
              </a:rPr>
              <a:t>Bu süreç, müşterilerin isteklerini, ihtiyaçlarını ve tercihlerini göz önünde bulundurarak uygun </a:t>
            </a:r>
          </a:p>
          <a:p>
            <a:pPr algn="l">
              <a:lnSpc>
                <a:spcPts val="4200"/>
              </a:lnSpc>
            </a:pPr>
            <a:r>
              <a:rPr lang="en-US" sz="3000" spc="-78">
                <a:solidFill>
                  <a:srgbClr val="272525"/>
                </a:solidFill>
                <a:latin typeface="Source Sans Pro"/>
              </a:rPr>
              <a:t>elbiselerin üretilmesini sağlar.</a:t>
            </a:r>
          </a:p>
        </p:txBody>
      </p:sp>
      <p:sp>
        <p:nvSpPr>
          <p:cNvPr id="11" name="TextBox 11"/>
          <p:cNvSpPr txBox="1"/>
          <p:nvPr/>
        </p:nvSpPr>
        <p:spPr>
          <a:xfrm>
            <a:off x="9144000" y="4670526"/>
            <a:ext cx="8452316" cy="2114550"/>
          </a:xfrm>
          <a:prstGeom prst="rect">
            <a:avLst/>
          </a:prstGeom>
        </p:spPr>
        <p:txBody>
          <a:bodyPr lIns="0" tIns="0" rIns="0" bIns="0" rtlCol="0" anchor="t">
            <a:spAutoFit/>
          </a:bodyPr>
          <a:lstStyle/>
          <a:p>
            <a:pPr algn="l">
              <a:lnSpc>
                <a:spcPts val="4200"/>
              </a:lnSpc>
            </a:pPr>
            <a:r>
              <a:rPr lang="en-US" sz="3000" spc="-78">
                <a:solidFill>
                  <a:srgbClr val="272525"/>
                </a:solidFill>
                <a:latin typeface="Source Sans Pro"/>
              </a:rPr>
              <a:t>Elbise üretimi, giyim sektöründe önemli bir ekonomik yere sahiptir ve işletmelerin gelir elde etmelerini, istihdam  sağlamalarını ve yerel ekonomiye katkı </a:t>
            </a:r>
          </a:p>
          <a:p>
            <a:pPr algn="l">
              <a:lnSpc>
                <a:spcPts val="4200"/>
              </a:lnSpc>
            </a:pPr>
            <a:r>
              <a:rPr lang="en-US" sz="3000" spc="-78">
                <a:solidFill>
                  <a:srgbClr val="272525"/>
                </a:solidFill>
                <a:latin typeface="Source Sans Pro"/>
              </a:rPr>
              <a:t>sağlamalarına yardımcı olur.</a:t>
            </a:r>
          </a:p>
        </p:txBody>
      </p:sp>
      <p:sp>
        <p:nvSpPr>
          <p:cNvPr id="12" name="TextBox 12"/>
          <p:cNvSpPr txBox="1"/>
          <p:nvPr/>
        </p:nvSpPr>
        <p:spPr>
          <a:xfrm>
            <a:off x="1865718" y="8525415"/>
            <a:ext cx="12192970" cy="1047750"/>
          </a:xfrm>
          <a:prstGeom prst="rect">
            <a:avLst/>
          </a:prstGeom>
        </p:spPr>
        <p:txBody>
          <a:bodyPr lIns="0" tIns="0" rIns="0" bIns="0" rtlCol="0" anchor="t">
            <a:spAutoFit/>
          </a:bodyPr>
          <a:lstStyle/>
          <a:p>
            <a:pPr algn="l">
              <a:lnSpc>
                <a:spcPts val="4200"/>
              </a:lnSpc>
            </a:pPr>
            <a:r>
              <a:rPr lang="en-US" sz="3000" spc="-78">
                <a:solidFill>
                  <a:srgbClr val="272525"/>
                </a:solidFill>
                <a:latin typeface="Source Sans Pro"/>
              </a:rPr>
              <a:t>Yeni kumaşlar, tasarımlar ve gelişen teknolojiler, elbise üretim sürecine entegre </a:t>
            </a:r>
          </a:p>
          <a:p>
            <a:pPr algn="l">
              <a:lnSpc>
                <a:spcPts val="4200"/>
              </a:lnSpc>
            </a:pPr>
            <a:r>
              <a:rPr lang="en-US" sz="3000" spc="-78">
                <a:solidFill>
                  <a:srgbClr val="272525"/>
                </a:solidFill>
                <a:latin typeface="Source Sans Pro"/>
              </a:rPr>
              <a:t>edilerek ürünlerin kalitesini  ve çeşitliliğini artırmayı sağlar.</a:t>
            </a:r>
          </a:p>
        </p:txBody>
      </p:sp>
      <p:sp>
        <p:nvSpPr>
          <p:cNvPr id="16" name="TextBox 16"/>
          <p:cNvSpPr txBox="1"/>
          <p:nvPr/>
        </p:nvSpPr>
        <p:spPr>
          <a:xfrm>
            <a:off x="834308" y="1994001"/>
            <a:ext cx="17116459" cy="1047750"/>
          </a:xfrm>
          <a:prstGeom prst="rect">
            <a:avLst/>
          </a:prstGeom>
        </p:spPr>
        <p:txBody>
          <a:bodyPr lIns="0" tIns="0" rIns="0" bIns="0" rtlCol="0" anchor="t">
            <a:spAutoFit/>
          </a:bodyPr>
          <a:lstStyle/>
          <a:p>
            <a:pPr algn="just">
              <a:lnSpc>
                <a:spcPts val="4200"/>
              </a:lnSpc>
            </a:pPr>
            <a:r>
              <a:rPr lang="en-US" sz="3000" spc="-78">
                <a:solidFill>
                  <a:srgbClr val="272525"/>
                </a:solidFill>
                <a:latin typeface="Source Sans Pro"/>
              </a:rPr>
              <a:t>Giyinme ihtiyacı Maslow İhtiyaçlar Hiyerarşisinin temelinde yer alır. Ancak elbise üretimi, giyim sektöründe önemli bir yer tutar ve birçok nedenden dolayı önemlidir.</a:t>
            </a:r>
          </a:p>
        </p:txBody>
      </p:sp>
      <p:sp>
        <p:nvSpPr>
          <p:cNvPr id="17" name="TextBox 17"/>
          <p:cNvSpPr txBox="1"/>
          <p:nvPr/>
        </p:nvSpPr>
        <p:spPr>
          <a:xfrm>
            <a:off x="1865718" y="3332264"/>
            <a:ext cx="5786479" cy="1047750"/>
          </a:xfrm>
          <a:prstGeom prst="rect">
            <a:avLst/>
          </a:prstGeom>
        </p:spPr>
        <p:txBody>
          <a:bodyPr lIns="0" tIns="0" rIns="0" bIns="0" rtlCol="0" anchor="t">
            <a:spAutoFit/>
          </a:bodyPr>
          <a:lstStyle/>
          <a:p>
            <a:pPr algn="l">
              <a:lnSpc>
                <a:spcPts val="4200"/>
              </a:lnSpc>
            </a:pPr>
            <a:r>
              <a:rPr lang="en-US" sz="3000" spc="-78" dirty="0" err="1">
                <a:solidFill>
                  <a:srgbClr val="272525"/>
                </a:solidFill>
                <a:latin typeface="IBM Plex Sans Condensed Bold"/>
              </a:rPr>
              <a:t>Tüketicilerin</a:t>
            </a:r>
            <a:r>
              <a:rPr lang="en-US" sz="3000" spc="-78" dirty="0">
                <a:solidFill>
                  <a:srgbClr val="272525"/>
                </a:solidFill>
                <a:latin typeface="IBM Plex Sans Condensed Bold"/>
              </a:rPr>
              <a:t> </a:t>
            </a:r>
            <a:r>
              <a:rPr lang="en-US" sz="3000" spc="-78" dirty="0" err="1">
                <a:solidFill>
                  <a:srgbClr val="272525"/>
                </a:solidFill>
                <a:latin typeface="IBM Plex Sans Condensed Bold"/>
              </a:rPr>
              <a:t>ihtiyaçlarını</a:t>
            </a:r>
            <a:r>
              <a:rPr lang="en-US" sz="3000" spc="-78" dirty="0">
                <a:solidFill>
                  <a:srgbClr val="272525"/>
                </a:solidFill>
                <a:latin typeface="IBM Plex Sans Condensed Bold"/>
              </a:rPr>
              <a:t> </a:t>
            </a:r>
            <a:r>
              <a:rPr lang="en-US" sz="3000" spc="-78" dirty="0" err="1">
                <a:solidFill>
                  <a:srgbClr val="272525"/>
                </a:solidFill>
                <a:latin typeface="IBM Plex Sans Condensed Bold"/>
              </a:rPr>
              <a:t>karşılamak</a:t>
            </a:r>
            <a:r>
              <a:rPr lang="en-US" sz="3000" spc="-78" dirty="0">
                <a:solidFill>
                  <a:srgbClr val="272525"/>
                </a:solidFill>
                <a:latin typeface="IBM Plex Sans Condensed Bold"/>
              </a:rPr>
              <a:t> </a:t>
            </a:r>
            <a:r>
              <a:rPr lang="en-US" sz="3000" spc="-78" dirty="0" err="1">
                <a:solidFill>
                  <a:srgbClr val="272525"/>
                </a:solidFill>
                <a:latin typeface="IBM Plex Sans Condensed Bold"/>
              </a:rPr>
              <a:t>için</a:t>
            </a:r>
            <a:r>
              <a:rPr lang="en-US" sz="3000" spc="-78" dirty="0">
                <a:solidFill>
                  <a:srgbClr val="272525"/>
                </a:solidFill>
                <a:latin typeface="IBM Plex Sans Condensed Bold"/>
              </a:rPr>
              <a:t> </a:t>
            </a:r>
            <a:r>
              <a:rPr lang="en-US" sz="3000" spc="-78" dirty="0" err="1">
                <a:solidFill>
                  <a:srgbClr val="272525"/>
                </a:solidFill>
                <a:latin typeface="IBM Plex Sans Condensed Bold"/>
              </a:rPr>
              <a:t>önemlidir</a:t>
            </a:r>
            <a:r>
              <a:rPr lang="en-US" sz="3000" spc="-78" dirty="0">
                <a:solidFill>
                  <a:srgbClr val="272525"/>
                </a:solidFill>
                <a:latin typeface="IBM Plex Sans Condensed Bold"/>
              </a:rPr>
              <a:t>:</a:t>
            </a:r>
          </a:p>
        </p:txBody>
      </p:sp>
      <p:sp>
        <p:nvSpPr>
          <p:cNvPr id="18" name="TextBox 18"/>
          <p:cNvSpPr txBox="1"/>
          <p:nvPr/>
        </p:nvSpPr>
        <p:spPr>
          <a:xfrm>
            <a:off x="9473520" y="3518001"/>
            <a:ext cx="5793082" cy="514350"/>
          </a:xfrm>
          <a:prstGeom prst="rect">
            <a:avLst/>
          </a:prstGeom>
        </p:spPr>
        <p:txBody>
          <a:bodyPr lIns="0" tIns="0" rIns="0" bIns="0" rtlCol="0" anchor="t">
            <a:spAutoFit/>
          </a:bodyPr>
          <a:lstStyle/>
          <a:p>
            <a:pPr algn="just">
              <a:lnSpc>
                <a:spcPts val="4200"/>
              </a:lnSpc>
            </a:pPr>
            <a:r>
              <a:rPr lang="en-US" sz="3000" spc="-78">
                <a:solidFill>
                  <a:srgbClr val="272525"/>
                </a:solidFill>
                <a:latin typeface="IBM Plex Sans Condensed Bold"/>
              </a:rPr>
              <a:t>Ekonomik etkisi de vardır:</a:t>
            </a:r>
          </a:p>
        </p:txBody>
      </p:sp>
      <p:sp>
        <p:nvSpPr>
          <p:cNvPr id="19" name="TextBox 19"/>
          <p:cNvSpPr txBox="1"/>
          <p:nvPr/>
        </p:nvSpPr>
        <p:spPr>
          <a:xfrm>
            <a:off x="1932067" y="7459983"/>
            <a:ext cx="7211933" cy="514350"/>
          </a:xfrm>
          <a:prstGeom prst="rect">
            <a:avLst/>
          </a:prstGeom>
        </p:spPr>
        <p:txBody>
          <a:bodyPr lIns="0" tIns="0" rIns="0" bIns="0" rtlCol="0" anchor="t">
            <a:spAutoFit/>
          </a:bodyPr>
          <a:lstStyle/>
          <a:p>
            <a:pPr algn="l">
              <a:lnSpc>
                <a:spcPts val="4200"/>
              </a:lnSpc>
            </a:pPr>
            <a:r>
              <a:rPr lang="en-US" sz="3000" spc="-78">
                <a:solidFill>
                  <a:srgbClr val="272525"/>
                </a:solidFill>
                <a:latin typeface="IBM Plex Sans Condensed Bold"/>
              </a:rPr>
              <a:t>Sürekli olarak inovasyon yapmayı gerektirir: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600"/>
          </a:blip>
          <a:srcRect l="5262" t="11955" b="16192"/>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18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80249" y="-190702"/>
            <a:ext cx="20120727" cy="10668405"/>
          </a:xfrm>
          <a:prstGeom prst="rect">
            <a:avLst/>
          </a:prstGeom>
        </p:spPr>
      </p:pic>
      <p:sp>
        <p:nvSpPr>
          <p:cNvPr id="4" name="TextBox 4"/>
          <p:cNvSpPr txBox="1"/>
          <p:nvPr/>
        </p:nvSpPr>
        <p:spPr>
          <a:xfrm>
            <a:off x="1028700" y="646971"/>
            <a:ext cx="8537021" cy="1028700"/>
          </a:xfrm>
          <a:prstGeom prst="rect">
            <a:avLst/>
          </a:prstGeom>
        </p:spPr>
        <p:txBody>
          <a:bodyPr lIns="0" tIns="0" rIns="0" bIns="0" rtlCol="0" anchor="t">
            <a:spAutoFit/>
          </a:bodyPr>
          <a:lstStyle/>
          <a:p>
            <a:pPr algn="l">
              <a:lnSpc>
                <a:spcPts val="8400"/>
              </a:lnSpc>
            </a:pPr>
            <a:r>
              <a:rPr lang="en-US" sz="6000" spc="36">
                <a:solidFill>
                  <a:srgbClr val="000000"/>
                </a:solidFill>
                <a:latin typeface="IBM Plex Sans Condensed Bold"/>
              </a:rPr>
              <a:t>Elbise Üretimi ve Önemi </a:t>
            </a:r>
          </a:p>
        </p:txBody>
      </p:sp>
      <p:sp>
        <p:nvSpPr>
          <p:cNvPr id="5" name="TextBox 5"/>
          <p:cNvSpPr txBox="1"/>
          <p:nvPr/>
        </p:nvSpPr>
        <p:spPr>
          <a:xfrm>
            <a:off x="1240859" y="3114438"/>
            <a:ext cx="11167364" cy="1309497"/>
          </a:xfrm>
          <a:prstGeom prst="rect">
            <a:avLst/>
          </a:prstGeom>
        </p:spPr>
        <p:txBody>
          <a:bodyPr lIns="0" tIns="0" rIns="0" bIns="0" rtlCol="0" anchor="t">
            <a:spAutoFit/>
          </a:bodyPr>
          <a:lstStyle/>
          <a:p>
            <a:pPr algn="l">
              <a:lnSpc>
                <a:spcPts val="5439"/>
              </a:lnSpc>
            </a:pPr>
            <a:r>
              <a:rPr lang="en-US" sz="3000">
                <a:solidFill>
                  <a:srgbClr val="272525"/>
                </a:solidFill>
                <a:latin typeface="Source Sans Pro"/>
              </a:rPr>
              <a:t>Müşterilerin isteklerine uygun ürünlerin üretilmesi, müşteri memnuniyetini artırır ve yeni müşteriler kazanmaya yardımcı olur.</a:t>
            </a:r>
          </a:p>
        </p:txBody>
      </p:sp>
      <p:sp>
        <p:nvSpPr>
          <p:cNvPr id="6" name="TextBox 6"/>
          <p:cNvSpPr txBox="1"/>
          <p:nvPr/>
        </p:nvSpPr>
        <p:spPr>
          <a:xfrm>
            <a:off x="1240859" y="6317505"/>
            <a:ext cx="13399584" cy="1309497"/>
          </a:xfrm>
          <a:prstGeom prst="rect">
            <a:avLst/>
          </a:prstGeom>
        </p:spPr>
        <p:txBody>
          <a:bodyPr lIns="0" tIns="0" rIns="0" bIns="0" rtlCol="0" anchor="t">
            <a:spAutoFit/>
          </a:bodyPr>
          <a:lstStyle/>
          <a:p>
            <a:pPr algn="l">
              <a:lnSpc>
                <a:spcPts val="5439"/>
              </a:lnSpc>
            </a:pPr>
            <a:r>
              <a:rPr lang="en-US" sz="3000">
                <a:solidFill>
                  <a:srgbClr val="272525"/>
                </a:solidFill>
                <a:latin typeface="Source Sans Pro"/>
              </a:rPr>
              <a:t>Malzeme seçimi, üretim yöntemleri ve geri dönüşüm gibi faktörler üzerinde kontrol sağlanarak, çevresel sürdürülebilirliği sağlar.</a:t>
            </a:r>
          </a:p>
        </p:txBody>
      </p:sp>
      <p:sp>
        <p:nvSpPr>
          <p:cNvPr id="7" name="TextBox 7"/>
          <p:cNvSpPr txBox="1"/>
          <p:nvPr/>
        </p:nvSpPr>
        <p:spPr>
          <a:xfrm>
            <a:off x="1240859" y="2393858"/>
            <a:ext cx="8324862" cy="464820"/>
          </a:xfrm>
          <a:prstGeom prst="rect">
            <a:avLst/>
          </a:prstGeom>
        </p:spPr>
        <p:txBody>
          <a:bodyPr lIns="0" tIns="0" rIns="0" bIns="0" rtlCol="0" anchor="t">
            <a:spAutoFit/>
          </a:bodyPr>
          <a:lstStyle/>
          <a:p>
            <a:pPr algn="just">
              <a:lnSpc>
                <a:spcPts val="3765"/>
              </a:lnSpc>
            </a:pPr>
            <a:r>
              <a:rPr lang="en-US" sz="3000" spc="18">
                <a:solidFill>
                  <a:srgbClr val="272525"/>
                </a:solidFill>
                <a:latin typeface="IBM Plex Sans Condensed Bold"/>
              </a:rPr>
              <a:t>Kaliteli üretim müşteri memnuniyetini artırır:</a:t>
            </a:r>
          </a:p>
        </p:txBody>
      </p:sp>
      <p:sp>
        <p:nvSpPr>
          <p:cNvPr id="8" name="TextBox 8"/>
          <p:cNvSpPr txBox="1"/>
          <p:nvPr/>
        </p:nvSpPr>
        <p:spPr>
          <a:xfrm>
            <a:off x="1240859" y="5595510"/>
            <a:ext cx="7657184" cy="464820"/>
          </a:xfrm>
          <a:prstGeom prst="rect">
            <a:avLst/>
          </a:prstGeom>
        </p:spPr>
        <p:txBody>
          <a:bodyPr lIns="0" tIns="0" rIns="0" bIns="0" rtlCol="0" anchor="t">
            <a:spAutoFit/>
          </a:bodyPr>
          <a:lstStyle/>
          <a:p>
            <a:pPr algn="just">
              <a:lnSpc>
                <a:spcPts val="3765"/>
              </a:lnSpc>
            </a:pPr>
            <a:r>
              <a:rPr lang="en-US" sz="3000" spc="18">
                <a:solidFill>
                  <a:srgbClr val="272525"/>
                </a:solidFill>
                <a:latin typeface="IBM Plex Sans Condensed Bold"/>
              </a:rPr>
              <a:t>Sürdürülebilir giyim üretimi için önemlidir: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84063" y="-888136"/>
            <a:ext cx="16087625" cy="11606071"/>
          </a:xfrm>
          <a:prstGeom prst="rect">
            <a:avLst/>
          </a:prstGeom>
        </p:spPr>
      </p:pic>
      <p:sp>
        <p:nvSpPr>
          <p:cNvPr id="3" name="TextBox 3"/>
          <p:cNvSpPr txBox="1"/>
          <p:nvPr/>
        </p:nvSpPr>
        <p:spPr>
          <a:xfrm>
            <a:off x="2461440" y="457200"/>
            <a:ext cx="3235448" cy="1028700"/>
          </a:xfrm>
          <a:prstGeom prst="rect">
            <a:avLst/>
          </a:prstGeom>
        </p:spPr>
        <p:txBody>
          <a:bodyPr lIns="0" tIns="0" rIns="0" bIns="0" rtlCol="0" anchor="t">
            <a:spAutoFit/>
          </a:bodyPr>
          <a:lstStyle/>
          <a:p>
            <a:pPr algn="l">
              <a:lnSpc>
                <a:spcPts val="8400"/>
              </a:lnSpc>
            </a:pPr>
            <a:r>
              <a:rPr lang="en-US" sz="6000" spc="36">
                <a:solidFill>
                  <a:srgbClr val="000000"/>
                </a:solidFill>
                <a:latin typeface="IBM Plex Sans Condensed Bold"/>
              </a:rPr>
              <a:t>Şartlar</a:t>
            </a:r>
          </a:p>
        </p:txBody>
      </p:sp>
      <p:sp>
        <p:nvSpPr>
          <p:cNvPr id="4" name="TextBox 4"/>
          <p:cNvSpPr txBox="1"/>
          <p:nvPr/>
        </p:nvSpPr>
        <p:spPr>
          <a:xfrm>
            <a:off x="8993215" y="1122807"/>
            <a:ext cx="150785" cy="514350"/>
          </a:xfrm>
          <a:prstGeom prst="rect">
            <a:avLst/>
          </a:prstGeom>
        </p:spPr>
        <p:txBody>
          <a:bodyPr lIns="0" tIns="0" rIns="0" bIns="0" rtlCol="0" anchor="t">
            <a:spAutoFit/>
          </a:bodyPr>
          <a:lstStyle/>
          <a:p>
            <a:pPr algn="l">
              <a:lnSpc>
                <a:spcPts val="4200"/>
              </a:lnSpc>
            </a:pPr>
            <a:r>
              <a:rPr lang="en-US" sz="3000" spc="18">
                <a:solidFill>
                  <a:srgbClr val="272525"/>
                </a:solidFill>
                <a:latin typeface="IBM Plex Sans Condensed Bold"/>
              </a:rPr>
              <a:t>1</a:t>
            </a:r>
          </a:p>
        </p:txBody>
      </p:sp>
      <p:sp>
        <p:nvSpPr>
          <p:cNvPr id="5" name="TextBox 5"/>
          <p:cNvSpPr txBox="1"/>
          <p:nvPr/>
        </p:nvSpPr>
        <p:spPr>
          <a:xfrm>
            <a:off x="3268676" y="2182931"/>
            <a:ext cx="4364456" cy="1321689"/>
          </a:xfrm>
          <a:prstGeom prst="rect">
            <a:avLst/>
          </a:prstGeom>
        </p:spPr>
        <p:txBody>
          <a:bodyPr lIns="0" tIns="0" rIns="0" bIns="0" rtlCol="0" anchor="t">
            <a:spAutoFit/>
          </a:bodyPr>
          <a:lstStyle/>
          <a:p>
            <a:pPr algn="r">
              <a:lnSpc>
                <a:spcPts val="5493"/>
              </a:lnSpc>
            </a:pPr>
            <a:r>
              <a:rPr lang="en-US" sz="3000">
                <a:solidFill>
                  <a:srgbClr val="272525"/>
                </a:solidFill>
                <a:latin typeface="Source Sans Pro"/>
              </a:rPr>
              <a:t>Sürecin takip edilebilir olması gerekmektedir.</a:t>
            </a:r>
          </a:p>
        </p:txBody>
      </p:sp>
      <p:sp>
        <p:nvSpPr>
          <p:cNvPr id="6" name="TextBox 6"/>
          <p:cNvSpPr txBox="1"/>
          <p:nvPr/>
        </p:nvSpPr>
        <p:spPr>
          <a:xfrm>
            <a:off x="1028700" y="4524375"/>
            <a:ext cx="6731307" cy="1970532"/>
          </a:xfrm>
          <a:prstGeom prst="rect">
            <a:avLst/>
          </a:prstGeom>
        </p:spPr>
        <p:txBody>
          <a:bodyPr lIns="0" tIns="0" rIns="0" bIns="0" rtlCol="0" anchor="t">
            <a:spAutoFit/>
          </a:bodyPr>
          <a:lstStyle/>
          <a:p>
            <a:pPr algn="r">
              <a:lnSpc>
                <a:spcPts val="5334"/>
              </a:lnSpc>
            </a:pPr>
            <a:r>
              <a:rPr lang="en-US" sz="3000">
                <a:solidFill>
                  <a:srgbClr val="272525"/>
                </a:solidFill>
                <a:latin typeface="Source Sans Pro"/>
              </a:rPr>
              <a:t>Üretim sürecinin çevreye duyarlı bir şekilde gerçekleşmesi gerekir ve süreç buna göre planlanır.</a:t>
            </a:r>
          </a:p>
        </p:txBody>
      </p:sp>
      <p:sp>
        <p:nvSpPr>
          <p:cNvPr id="7" name="TextBox 7"/>
          <p:cNvSpPr txBox="1"/>
          <p:nvPr/>
        </p:nvSpPr>
        <p:spPr>
          <a:xfrm>
            <a:off x="1816725" y="6873049"/>
            <a:ext cx="5873620" cy="1294257"/>
          </a:xfrm>
          <a:prstGeom prst="rect">
            <a:avLst/>
          </a:prstGeom>
        </p:spPr>
        <p:txBody>
          <a:bodyPr lIns="0" tIns="0" rIns="0" bIns="0" rtlCol="0" anchor="t">
            <a:spAutoFit/>
          </a:bodyPr>
          <a:lstStyle/>
          <a:p>
            <a:pPr algn="r">
              <a:lnSpc>
                <a:spcPts val="5334"/>
              </a:lnSpc>
            </a:pPr>
            <a:r>
              <a:rPr lang="en-US" sz="3000">
                <a:solidFill>
                  <a:srgbClr val="272525"/>
                </a:solidFill>
                <a:latin typeface="Source Sans Pro"/>
              </a:rPr>
              <a:t>Üretim planlamasının eksiksiz bir şekilde yapılması gerekmektedir.</a:t>
            </a:r>
          </a:p>
        </p:txBody>
      </p:sp>
      <p:sp>
        <p:nvSpPr>
          <p:cNvPr id="8" name="TextBox 8"/>
          <p:cNvSpPr txBox="1"/>
          <p:nvPr/>
        </p:nvSpPr>
        <p:spPr>
          <a:xfrm>
            <a:off x="10537391" y="7829235"/>
            <a:ext cx="6226963" cy="1995297"/>
          </a:xfrm>
          <a:prstGeom prst="rect">
            <a:avLst/>
          </a:prstGeom>
        </p:spPr>
        <p:txBody>
          <a:bodyPr lIns="0" tIns="0" rIns="0" bIns="0" rtlCol="0" anchor="t">
            <a:spAutoFit/>
          </a:bodyPr>
          <a:lstStyle/>
          <a:p>
            <a:pPr algn="l">
              <a:lnSpc>
                <a:spcPts val="5439"/>
              </a:lnSpc>
            </a:pPr>
            <a:r>
              <a:rPr lang="en-US" sz="3000">
                <a:solidFill>
                  <a:srgbClr val="272525"/>
                </a:solidFill>
                <a:latin typeface="Source Sans Pro"/>
              </a:rPr>
              <a:t>Ürün denetimi yapılmalı ve sorunsuz bir şekilde üretimin sağlandığından emin olunmalıdır.</a:t>
            </a:r>
          </a:p>
        </p:txBody>
      </p:sp>
      <p:sp>
        <p:nvSpPr>
          <p:cNvPr id="9" name="TextBox 9"/>
          <p:cNvSpPr txBox="1"/>
          <p:nvPr/>
        </p:nvSpPr>
        <p:spPr>
          <a:xfrm>
            <a:off x="10537391" y="866775"/>
            <a:ext cx="5991593" cy="1970532"/>
          </a:xfrm>
          <a:prstGeom prst="rect">
            <a:avLst/>
          </a:prstGeom>
        </p:spPr>
        <p:txBody>
          <a:bodyPr lIns="0" tIns="0" rIns="0" bIns="0" rtlCol="0" anchor="t">
            <a:spAutoFit/>
          </a:bodyPr>
          <a:lstStyle/>
          <a:p>
            <a:pPr algn="l">
              <a:lnSpc>
                <a:spcPts val="5334"/>
              </a:lnSpc>
            </a:pPr>
            <a:r>
              <a:rPr lang="en-US" sz="3000">
                <a:solidFill>
                  <a:srgbClr val="272525"/>
                </a:solidFill>
                <a:latin typeface="Source Sans Pro"/>
              </a:rPr>
              <a:t>Bütün aşamalarda kalite standartlarına uygun şekilde çalışılması gerekmektedir.</a:t>
            </a:r>
          </a:p>
        </p:txBody>
      </p:sp>
      <p:sp>
        <p:nvSpPr>
          <p:cNvPr id="10" name="TextBox 10"/>
          <p:cNvSpPr txBox="1"/>
          <p:nvPr/>
        </p:nvSpPr>
        <p:spPr>
          <a:xfrm>
            <a:off x="10537391" y="3421952"/>
            <a:ext cx="6383749" cy="1970532"/>
          </a:xfrm>
          <a:prstGeom prst="rect">
            <a:avLst/>
          </a:prstGeom>
        </p:spPr>
        <p:txBody>
          <a:bodyPr lIns="0" tIns="0" rIns="0" bIns="0" rtlCol="0" anchor="t">
            <a:spAutoFit/>
          </a:bodyPr>
          <a:lstStyle/>
          <a:p>
            <a:pPr algn="just">
              <a:lnSpc>
                <a:spcPts val="5334"/>
              </a:lnSpc>
            </a:pPr>
            <a:r>
              <a:rPr lang="en-US" sz="3000">
                <a:solidFill>
                  <a:srgbClr val="272525"/>
                </a:solidFill>
                <a:latin typeface="Source Sans Pro"/>
              </a:rPr>
              <a:t>Çalışanların güvenliği ve sağlığı göz önünde bulundurularak, buna uygun çalışma şartları sağlanmalıdır.</a:t>
            </a:r>
          </a:p>
        </p:txBody>
      </p:sp>
      <p:sp>
        <p:nvSpPr>
          <p:cNvPr id="11" name="TextBox 11"/>
          <p:cNvSpPr txBox="1"/>
          <p:nvPr/>
        </p:nvSpPr>
        <p:spPr>
          <a:xfrm>
            <a:off x="10655076" y="5630609"/>
            <a:ext cx="5991593" cy="1970532"/>
          </a:xfrm>
          <a:prstGeom prst="rect">
            <a:avLst/>
          </a:prstGeom>
        </p:spPr>
        <p:txBody>
          <a:bodyPr lIns="0" tIns="0" rIns="0" bIns="0" rtlCol="0" anchor="t">
            <a:spAutoFit/>
          </a:bodyPr>
          <a:lstStyle/>
          <a:p>
            <a:pPr algn="just">
              <a:lnSpc>
                <a:spcPts val="5334"/>
              </a:lnSpc>
            </a:pPr>
            <a:r>
              <a:rPr lang="en-US" sz="3000">
                <a:solidFill>
                  <a:srgbClr val="272525"/>
                </a:solidFill>
                <a:latin typeface="Source Sans Pro"/>
              </a:rPr>
              <a:t>Malzemelerin kaliteli, dayanıklı, uygun fiyatlı ve çevre dostu olanları tercih edilmelidir.</a:t>
            </a:r>
          </a:p>
        </p:txBody>
      </p:sp>
      <p:sp>
        <p:nvSpPr>
          <p:cNvPr id="12" name="TextBox 12"/>
          <p:cNvSpPr txBox="1"/>
          <p:nvPr/>
        </p:nvSpPr>
        <p:spPr>
          <a:xfrm>
            <a:off x="8977091" y="2352675"/>
            <a:ext cx="150785" cy="514350"/>
          </a:xfrm>
          <a:prstGeom prst="rect">
            <a:avLst/>
          </a:prstGeom>
        </p:spPr>
        <p:txBody>
          <a:bodyPr lIns="0" tIns="0" rIns="0" bIns="0" rtlCol="0" anchor="t">
            <a:spAutoFit/>
          </a:bodyPr>
          <a:lstStyle/>
          <a:p>
            <a:pPr algn="l">
              <a:lnSpc>
                <a:spcPts val="4200"/>
              </a:lnSpc>
            </a:pPr>
            <a:r>
              <a:rPr lang="en-US" sz="3000" spc="18">
                <a:solidFill>
                  <a:srgbClr val="272525"/>
                </a:solidFill>
                <a:latin typeface="IBM Plex Sans Condensed Bold"/>
              </a:rPr>
              <a:t>2</a:t>
            </a:r>
          </a:p>
        </p:txBody>
      </p:sp>
      <p:sp>
        <p:nvSpPr>
          <p:cNvPr id="13" name="TextBox 13"/>
          <p:cNvSpPr txBox="1"/>
          <p:nvPr/>
        </p:nvSpPr>
        <p:spPr>
          <a:xfrm>
            <a:off x="8995207" y="3524250"/>
            <a:ext cx="208062" cy="514350"/>
          </a:xfrm>
          <a:prstGeom prst="rect">
            <a:avLst/>
          </a:prstGeom>
        </p:spPr>
        <p:txBody>
          <a:bodyPr lIns="0" tIns="0" rIns="0" bIns="0" rtlCol="0" anchor="t">
            <a:spAutoFit/>
          </a:bodyPr>
          <a:lstStyle/>
          <a:p>
            <a:pPr algn="l">
              <a:lnSpc>
                <a:spcPts val="4200"/>
              </a:lnSpc>
            </a:pPr>
            <a:r>
              <a:rPr lang="en-US" sz="3000" spc="18">
                <a:solidFill>
                  <a:srgbClr val="272525"/>
                </a:solidFill>
                <a:latin typeface="IBM Plex Sans Condensed Bold"/>
              </a:rPr>
              <a:t>3</a:t>
            </a:r>
          </a:p>
        </p:txBody>
      </p:sp>
      <p:sp>
        <p:nvSpPr>
          <p:cNvPr id="14" name="TextBox 14"/>
          <p:cNvSpPr txBox="1"/>
          <p:nvPr/>
        </p:nvSpPr>
        <p:spPr>
          <a:xfrm>
            <a:off x="8993215" y="4629150"/>
            <a:ext cx="150785" cy="514350"/>
          </a:xfrm>
          <a:prstGeom prst="rect">
            <a:avLst/>
          </a:prstGeom>
        </p:spPr>
        <p:txBody>
          <a:bodyPr lIns="0" tIns="0" rIns="0" bIns="0" rtlCol="0" anchor="t">
            <a:spAutoFit/>
          </a:bodyPr>
          <a:lstStyle/>
          <a:p>
            <a:pPr algn="l">
              <a:lnSpc>
                <a:spcPts val="4200"/>
              </a:lnSpc>
            </a:pPr>
            <a:r>
              <a:rPr lang="en-US" sz="3000" spc="18">
                <a:solidFill>
                  <a:srgbClr val="272525"/>
                </a:solidFill>
                <a:latin typeface="IBM Plex Sans Condensed Bold"/>
              </a:rPr>
              <a:t>4</a:t>
            </a:r>
          </a:p>
        </p:txBody>
      </p:sp>
      <p:sp>
        <p:nvSpPr>
          <p:cNvPr id="15" name="TextBox 15"/>
          <p:cNvSpPr txBox="1"/>
          <p:nvPr/>
        </p:nvSpPr>
        <p:spPr>
          <a:xfrm>
            <a:off x="8995207" y="5803487"/>
            <a:ext cx="150785" cy="514350"/>
          </a:xfrm>
          <a:prstGeom prst="rect">
            <a:avLst/>
          </a:prstGeom>
        </p:spPr>
        <p:txBody>
          <a:bodyPr lIns="0" tIns="0" rIns="0" bIns="0" rtlCol="0" anchor="t">
            <a:spAutoFit/>
          </a:bodyPr>
          <a:lstStyle/>
          <a:p>
            <a:pPr algn="l">
              <a:lnSpc>
                <a:spcPts val="4200"/>
              </a:lnSpc>
            </a:pPr>
            <a:r>
              <a:rPr lang="en-US" sz="3000" spc="18">
                <a:solidFill>
                  <a:srgbClr val="272525"/>
                </a:solidFill>
                <a:latin typeface="IBM Plex Sans Condensed Bold"/>
              </a:rPr>
              <a:t>5</a:t>
            </a:r>
          </a:p>
        </p:txBody>
      </p:sp>
      <p:sp>
        <p:nvSpPr>
          <p:cNvPr id="16" name="TextBox 16"/>
          <p:cNvSpPr txBox="1"/>
          <p:nvPr/>
        </p:nvSpPr>
        <p:spPr>
          <a:xfrm>
            <a:off x="8995207" y="6977824"/>
            <a:ext cx="150785" cy="514350"/>
          </a:xfrm>
          <a:prstGeom prst="rect">
            <a:avLst/>
          </a:prstGeom>
        </p:spPr>
        <p:txBody>
          <a:bodyPr lIns="0" tIns="0" rIns="0" bIns="0" rtlCol="0" anchor="t">
            <a:spAutoFit/>
          </a:bodyPr>
          <a:lstStyle/>
          <a:p>
            <a:pPr algn="l">
              <a:lnSpc>
                <a:spcPts val="4200"/>
              </a:lnSpc>
            </a:pPr>
            <a:r>
              <a:rPr lang="en-US" sz="3000" spc="18">
                <a:solidFill>
                  <a:srgbClr val="272525"/>
                </a:solidFill>
                <a:latin typeface="IBM Plex Sans Condensed Bold"/>
              </a:rPr>
              <a:t>6</a:t>
            </a:r>
          </a:p>
        </p:txBody>
      </p:sp>
      <p:sp>
        <p:nvSpPr>
          <p:cNvPr id="17" name="TextBox 17"/>
          <p:cNvSpPr txBox="1"/>
          <p:nvPr/>
        </p:nvSpPr>
        <p:spPr>
          <a:xfrm>
            <a:off x="8995207" y="8082724"/>
            <a:ext cx="150785" cy="514350"/>
          </a:xfrm>
          <a:prstGeom prst="rect">
            <a:avLst/>
          </a:prstGeom>
        </p:spPr>
        <p:txBody>
          <a:bodyPr lIns="0" tIns="0" rIns="0" bIns="0" rtlCol="0" anchor="t">
            <a:spAutoFit/>
          </a:bodyPr>
          <a:lstStyle/>
          <a:p>
            <a:pPr algn="l">
              <a:lnSpc>
                <a:spcPts val="4200"/>
              </a:lnSpc>
            </a:pPr>
            <a:r>
              <a:rPr lang="en-US" sz="3000" spc="18">
                <a:solidFill>
                  <a:srgbClr val="272525"/>
                </a:solidFill>
                <a:latin typeface="IBM Plex Sans Condensed Bold"/>
              </a:rPr>
              <a:t>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600"/>
          </a:blip>
          <a:srcRect l="5262" t="11955" b="16192"/>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5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700" t="700"/>
          <a:stretch>
            <a:fillRect/>
          </a:stretch>
        </p:blipFill>
        <p:spPr>
          <a:xfrm>
            <a:off x="-860877" y="-111617"/>
            <a:ext cx="19728086" cy="10460219"/>
          </a:xfrm>
          <a:prstGeom prst="rect">
            <a:avLst/>
          </a:prstGeom>
        </p:spPr>
      </p:pic>
      <p:sp>
        <p:nvSpPr>
          <p:cNvPr id="4" name="TextBox 4"/>
          <p:cNvSpPr txBox="1"/>
          <p:nvPr/>
        </p:nvSpPr>
        <p:spPr>
          <a:xfrm>
            <a:off x="1739603" y="1223576"/>
            <a:ext cx="3287310" cy="1028700"/>
          </a:xfrm>
          <a:prstGeom prst="rect">
            <a:avLst/>
          </a:prstGeom>
        </p:spPr>
        <p:txBody>
          <a:bodyPr lIns="0" tIns="0" rIns="0" bIns="0" rtlCol="0" anchor="t">
            <a:spAutoFit/>
          </a:bodyPr>
          <a:lstStyle/>
          <a:p>
            <a:pPr algn="l">
              <a:lnSpc>
                <a:spcPts val="8400"/>
              </a:lnSpc>
            </a:pPr>
            <a:r>
              <a:rPr lang="en-US" sz="6000" spc="36">
                <a:solidFill>
                  <a:srgbClr val="000000"/>
                </a:solidFill>
                <a:latin typeface="IBM Plex Sans Condensed Bold"/>
              </a:rPr>
              <a:t>Kapsam</a:t>
            </a:r>
          </a:p>
        </p:txBody>
      </p:sp>
      <p:sp>
        <p:nvSpPr>
          <p:cNvPr id="5" name="TextBox 5"/>
          <p:cNvSpPr txBox="1"/>
          <p:nvPr/>
        </p:nvSpPr>
        <p:spPr>
          <a:xfrm>
            <a:off x="1739603" y="3372971"/>
            <a:ext cx="5007703" cy="514350"/>
          </a:xfrm>
          <a:prstGeom prst="rect">
            <a:avLst/>
          </a:prstGeom>
        </p:spPr>
        <p:txBody>
          <a:bodyPr lIns="0" tIns="0" rIns="0" bIns="0" rtlCol="0" anchor="t">
            <a:spAutoFit/>
          </a:bodyPr>
          <a:lstStyle/>
          <a:p>
            <a:pPr algn="l">
              <a:lnSpc>
                <a:spcPts val="4200"/>
              </a:lnSpc>
            </a:pPr>
            <a:r>
              <a:rPr lang="en-US" sz="3000">
                <a:solidFill>
                  <a:srgbClr val="272525"/>
                </a:solidFill>
                <a:latin typeface="Source Sans Pro"/>
              </a:rPr>
              <a:t>Tasarımın eksiksiz yapılması</a:t>
            </a:r>
          </a:p>
        </p:txBody>
      </p:sp>
      <p:sp>
        <p:nvSpPr>
          <p:cNvPr id="6" name="TextBox 6"/>
          <p:cNvSpPr txBox="1"/>
          <p:nvPr/>
        </p:nvSpPr>
        <p:spPr>
          <a:xfrm>
            <a:off x="1739603" y="4430246"/>
            <a:ext cx="7860955" cy="514350"/>
          </a:xfrm>
          <a:prstGeom prst="rect">
            <a:avLst/>
          </a:prstGeom>
        </p:spPr>
        <p:txBody>
          <a:bodyPr lIns="0" tIns="0" rIns="0" bIns="0" rtlCol="0" anchor="t">
            <a:spAutoFit/>
          </a:bodyPr>
          <a:lstStyle/>
          <a:p>
            <a:pPr algn="l">
              <a:lnSpc>
                <a:spcPts val="4200"/>
              </a:lnSpc>
            </a:pPr>
            <a:r>
              <a:rPr lang="en-US" sz="3000">
                <a:solidFill>
                  <a:srgbClr val="272525"/>
                </a:solidFill>
                <a:latin typeface="Source Sans Pro"/>
              </a:rPr>
              <a:t>Doğru malzemelerin seçilerek tedarik edilmesi</a:t>
            </a:r>
          </a:p>
        </p:txBody>
      </p:sp>
      <p:sp>
        <p:nvSpPr>
          <p:cNvPr id="7" name="TextBox 7"/>
          <p:cNvSpPr txBox="1"/>
          <p:nvPr/>
        </p:nvSpPr>
        <p:spPr>
          <a:xfrm>
            <a:off x="1739603" y="6544796"/>
            <a:ext cx="8855635" cy="514350"/>
          </a:xfrm>
          <a:prstGeom prst="rect">
            <a:avLst/>
          </a:prstGeom>
        </p:spPr>
        <p:txBody>
          <a:bodyPr lIns="0" tIns="0" rIns="0" bIns="0" rtlCol="0" anchor="t">
            <a:spAutoFit/>
          </a:bodyPr>
          <a:lstStyle/>
          <a:p>
            <a:pPr algn="l">
              <a:lnSpc>
                <a:spcPts val="4200"/>
              </a:lnSpc>
            </a:pPr>
            <a:r>
              <a:rPr lang="en-US" sz="3000">
                <a:solidFill>
                  <a:srgbClr val="272525"/>
                </a:solidFill>
                <a:latin typeface="Source Sans Pro"/>
              </a:rPr>
              <a:t>Dikiş aşamasına geçilmesi ve ürünün son şeklini alması</a:t>
            </a:r>
          </a:p>
        </p:txBody>
      </p:sp>
      <p:sp>
        <p:nvSpPr>
          <p:cNvPr id="8" name="TextBox 8"/>
          <p:cNvSpPr txBox="1"/>
          <p:nvPr/>
        </p:nvSpPr>
        <p:spPr>
          <a:xfrm>
            <a:off x="1739603" y="5487521"/>
            <a:ext cx="9455516" cy="514350"/>
          </a:xfrm>
          <a:prstGeom prst="rect">
            <a:avLst/>
          </a:prstGeom>
        </p:spPr>
        <p:txBody>
          <a:bodyPr lIns="0" tIns="0" rIns="0" bIns="0" rtlCol="0" anchor="t">
            <a:spAutoFit/>
          </a:bodyPr>
          <a:lstStyle/>
          <a:p>
            <a:pPr algn="l">
              <a:lnSpc>
                <a:spcPts val="4200"/>
              </a:lnSpc>
            </a:pPr>
            <a:r>
              <a:rPr lang="en-US" sz="3000">
                <a:solidFill>
                  <a:srgbClr val="272525"/>
                </a:solidFill>
                <a:latin typeface="Source Sans Pro"/>
              </a:rPr>
              <a:t>Doğru kalıpta kumaşların kesilmesi ve dikişe hazırlanması</a:t>
            </a:r>
          </a:p>
        </p:txBody>
      </p:sp>
      <p:sp>
        <p:nvSpPr>
          <p:cNvPr id="9" name="TextBox 9"/>
          <p:cNvSpPr txBox="1"/>
          <p:nvPr/>
        </p:nvSpPr>
        <p:spPr>
          <a:xfrm>
            <a:off x="1739603" y="7597309"/>
            <a:ext cx="14808794" cy="514350"/>
          </a:xfrm>
          <a:prstGeom prst="rect">
            <a:avLst/>
          </a:prstGeom>
        </p:spPr>
        <p:txBody>
          <a:bodyPr lIns="0" tIns="0" rIns="0" bIns="0" rtlCol="0" anchor="t">
            <a:spAutoFit/>
          </a:bodyPr>
          <a:lstStyle/>
          <a:p>
            <a:pPr algn="l">
              <a:lnSpc>
                <a:spcPts val="4200"/>
              </a:lnSpc>
            </a:pPr>
            <a:r>
              <a:rPr lang="en-US" sz="3000">
                <a:solidFill>
                  <a:srgbClr val="272525"/>
                </a:solidFill>
                <a:latin typeface="Source Sans Pro"/>
              </a:rPr>
              <a:t>Ürünlerin kalite standartlarına göre kontrol edilmesi ve gerekli düzenlemelerin yapılması</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1339</Words>
  <Application>Microsoft Office PowerPoint</Application>
  <PresentationFormat>Özel</PresentationFormat>
  <Paragraphs>199</Paragraphs>
  <Slides>33</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33</vt:i4>
      </vt:variant>
    </vt:vector>
  </HeadingPairs>
  <TitlesOfParts>
    <vt:vector size="38" baseType="lpstr">
      <vt:lpstr>Source Sans Pro</vt:lpstr>
      <vt:lpstr>Calibri</vt:lpstr>
      <vt:lpstr>IBM Plex Sans Condensed Bold</vt:lpstr>
      <vt:lpstr>Arial</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Berna Şevval Uysal - 95200012 Zeliha Sezgin - 95200042 Sude Tozmaz- 95200060</dc:title>
  <cp:lastModifiedBy>Berna Şevval UYSAL</cp:lastModifiedBy>
  <cp:revision>2</cp:revision>
  <dcterms:created xsi:type="dcterms:W3CDTF">2006-08-16T00:00:00Z</dcterms:created>
  <dcterms:modified xsi:type="dcterms:W3CDTF">2023-06-15T09:48:07Z</dcterms:modified>
  <dc:identifier>DAFfpaYnyqw</dc:identifier>
</cp:coreProperties>
</file>